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79" r:id="rId2"/>
    <p:sldId id="281" r:id="rId3"/>
    <p:sldId id="942" r:id="rId4"/>
    <p:sldId id="607" r:id="rId5"/>
    <p:sldId id="939" r:id="rId6"/>
    <p:sldId id="940" r:id="rId7"/>
    <p:sldId id="941" r:id="rId8"/>
    <p:sldId id="283" r:id="rId9"/>
    <p:sldId id="276" r:id="rId10"/>
    <p:sldId id="284" r:id="rId11"/>
    <p:sldId id="623" r:id="rId12"/>
    <p:sldId id="285" r:id="rId13"/>
    <p:sldId id="293" r:id="rId14"/>
    <p:sldId id="294" r:id="rId15"/>
    <p:sldId id="291" r:id="rId16"/>
    <p:sldId id="286" r:id="rId17"/>
    <p:sldId id="622" r:id="rId18"/>
    <p:sldId id="290" r:id="rId19"/>
    <p:sldId id="595" r:id="rId20"/>
    <p:sldId id="342" r:id="rId21"/>
    <p:sldId id="334" r:id="rId22"/>
    <p:sldId id="933" r:id="rId23"/>
    <p:sldId id="533" r:id="rId24"/>
    <p:sldId id="957" r:id="rId25"/>
    <p:sldId id="888" r:id="rId26"/>
    <p:sldId id="887" r:id="rId27"/>
    <p:sldId id="515" r:id="rId28"/>
    <p:sldId id="385" r:id="rId29"/>
    <p:sldId id="386" r:id="rId30"/>
    <p:sldId id="280" r:id="rId3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0">
          <p15:clr>
            <a:srgbClr val="A4A3A4"/>
          </p15:clr>
        </p15:guide>
        <p15:guide id="2" orient="horz" pos="3986">
          <p15:clr>
            <a:srgbClr val="A4A3A4"/>
          </p15:clr>
        </p15:guide>
        <p15:guide id="3" orient="horz" pos="1008">
          <p15:clr>
            <a:srgbClr val="A4A3A4"/>
          </p15:clr>
        </p15:guide>
        <p15:guide id="4" orient="horz" pos="2496">
          <p15:clr>
            <a:srgbClr val="A4A3A4"/>
          </p15:clr>
        </p15:guide>
        <p15:guide id="5" pos="5570">
          <p15:clr>
            <a:srgbClr val="A4A3A4"/>
          </p15:clr>
        </p15:guide>
        <p15:guide id="6" pos="335">
          <p15:clr>
            <a:srgbClr val="A4A3A4"/>
          </p15:clr>
        </p15:guide>
        <p15:guide id="7" pos="2995">
          <p15:clr>
            <a:srgbClr val="A4A3A4"/>
          </p15:clr>
        </p15:guide>
        <p15:guide id="8" pos="5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882"/>
    <a:srgbClr val="FFFFFF"/>
    <a:srgbClr val="00A099"/>
    <a:srgbClr val="8DDDFF"/>
    <a:srgbClr val="00A0E3"/>
    <a:srgbClr val="8996A0"/>
    <a:srgbClr val="009B3A"/>
    <a:srgbClr val="F96B07"/>
    <a:srgbClr val="822433"/>
    <a:srgbClr val="516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howGuides="1">
      <p:cViewPr varScale="1">
        <p:scale>
          <a:sx n="118" d="100"/>
          <a:sy n="118" d="100"/>
        </p:scale>
        <p:origin x="3523" y="91"/>
      </p:cViewPr>
      <p:guideLst>
        <p:guide orient="horz" pos="190"/>
        <p:guide orient="horz" pos="3986"/>
        <p:guide orient="horz" pos="1008"/>
        <p:guide orient="horz" pos="2496"/>
        <p:guide pos="5570"/>
        <p:guide pos="335"/>
        <p:guide pos="2995"/>
        <p:guide pos="5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F0D485F6-4662-4223-AE49-CEE69DAC198C}" type="datetimeFigureOut">
              <a:rPr lang="en-US" smtClean="0"/>
              <a:pPr/>
              <a:t>3/26/2021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E96B74F-0975-40B6-BC27-14833BACAD85}" type="slidenum">
              <a:rPr lang="en-US" smtClean="0"/>
              <a:pPr/>
              <a:t>‹#›</a:t>
            </a:fld>
            <a:endParaRPr lang="en-US"/>
          </a:p>
        </p:txBody>
      </p:sp>
    </p:spTree>
    <p:extLst>
      <p:ext uri="{BB962C8B-B14F-4D97-AF65-F5344CB8AC3E}">
        <p14:creationId xmlns:p14="http://schemas.microsoft.com/office/powerpoint/2010/main" val="1665295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6B74F-0975-40B6-BC27-14833BACAD85}" type="slidenum">
              <a:rPr lang="en-US" smtClean="0"/>
              <a:pPr/>
              <a:t>19</a:t>
            </a:fld>
            <a:endParaRPr lang="en-US"/>
          </a:p>
        </p:txBody>
      </p:sp>
    </p:spTree>
    <p:extLst>
      <p:ext uri="{BB962C8B-B14F-4D97-AF65-F5344CB8AC3E}">
        <p14:creationId xmlns:p14="http://schemas.microsoft.com/office/powerpoint/2010/main" val="1946602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34">
              <a:defRPr/>
            </a:pPr>
            <a:r>
              <a:rPr lang="en-US" dirty="0"/>
              <a:t>A close up look of the PME</a:t>
            </a:r>
            <a:r>
              <a:rPr lang="en-US" baseline="0" dirty="0"/>
              <a:t> is shown here painted in typical utility grey.  The D-VAR units are very vey modular.  For the most part, they are all the same.  Now and then some of them get a tweak here and there.</a:t>
            </a:r>
            <a:endParaRPr lang="en-US" dirty="0"/>
          </a:p>
          <a:p>
            <a:endParaRPr lang="en-US" dirty="0"/>
          </a:p>
        </p:txBody>
      </p:sp>
      <p:sp>
        <p:nvSpPr>
          <p:cNvPr id="4" name="Slide Number Placeholder 3"/>
          <p:cNvSpPr>
            <a:spLocks noGrp="1"/>
          </p:cNvSpPr>
          <p:nvPr>
            <p:ph type="sldNum" sz="quarter" idx="10"/>
          </p:nvPr>
        </p:nvSpPr>
        <p:spPr/>
        <p:txBody>
          <a:bodyPr/>
          <a:lstStyle/>
          <a:p>
            <a:fld id="{7E96B74F-0975-40B6-BC27-14833BACAD85}" type="slidenum">
              <a:rPr lang="en-US" smtClean="0"/>
              <a:pPr/>
              <a:t>21</a:t>
            </a:fld>
            <a:endParaRPr lang="en-US" dirty="0"/>
          </a:p>
        </p:txBody>
      </p:sp>
    </p:spTree>
    <p:extLst>
      <p:ext uri="{BB962C8B-B14F-4D97-AF65-F5344CB8AC3E}">
        <p14:creationId xmlns:p14="http://schemas.microsoft.com/office/powerpoint/2010/main" val="224242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96B74F-0975-40B6-BC27-14833BACAD85}" type="slidenum">
              <a:rPr lang="en-US" smtClean="0"/>
              <a:pPr/>
              <a:t>22</a:t>
            </a:fld>
            <a:endParaRPr lang="en-US" dirty="0"/>
          </a:p>
        </p:txBody>
      </p:sp>
    </p:spTree>
    <p:extLst>
      <p:ext uri="{BB962C8B-B14F-4D97-AF65-F5344CB8AC3E}">
        <p14:creationId xmlns:p14="http://schemas.microsoft.com/office/powerpoint/2010/main" val="4001374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6B74F-0975-40B6-BC27-14833BACAD85}" type="slidenum">
              <a:rPr lang="en-US" smtClean="0"/>
              <a:pPr/>
              <a:t>23</a:t>
            </a:fld>
            <a:endParaRPr lang="en-US"/>
          </a:p>
        </p:txBody>
      </p:sp>
    </p:spTree>
    <p:extLst>
      <p:ext uri="{BB962C8B-B14F-4D97-AF65-F5344CB8AC3E}">
        <p14:creationId xmlns:p14="http://schemas.microsoft.com/office/powerpoint/2010/main" val="79244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D-VAR system has different operating modes:</a:t>
            </a:r>
          </a:p>
          <a:p>
            <a:r>
              <a:rPr lang="en-US" dirty="0"/>
              <a:t> </a:t>
            </a:r>
          </a:p>
          <a:p>
            <a:r>
              <a:rPr lang="en-US" dirty="0"/>
              <a:t>Slow Regulation with Shunt Device switching.</a:t>
            </a:r>
            <a:r>
              <a:rPr lang="en-US" baseline="0" dirty="0"/>
              <a:t>  Voltage control can use line drop compensation.</a:t>
            </a:r>
            <a:endParaRPr lang="en-US" dirty="0"/>
          </a:p>
          <a:p>
            <a:r>
              <a:rPr lang="en-US" dirty="0"/>
              <a:t>Fast Transient mitigator (</a:t>
            </a:r>
            <a:r>
              <a:rPr lang="en-US" dirty="0" err="1"/>
              <a:t>subcycle</a:t>
            </a:r>
            <a:r>
              <a:rPr lang="en-US" dirty="0"/>
              <a:t> response)</a:t>
            </a:r>
          </a:p>
          <a:p>
            <a:r>
              <a:rPr lang="en-US" dirty="0"/>
              <a:t>Voltage collapse protection</a:t>
            </a:r>
          </a:p>
          <a:p>
            <a:r>
              <a:rPr lang="en-US" dirty="0"/>
              <a:t>Customer specific modifications</a:t>
            </a:r>
          </a:p>
          <a:p>
            <a:endParaRPr lang="en-US" dirty="0"/>
          </a:p>
          <a:p>
            <a:pPr>
              <a:spcBef>
                <a:spcPts val="628"/>
              </a:spcBef>
              <a:spcAft>
                <a:spcPts val="628"/>
              </a:spcAft>
            </a:pPr>
            <a:r>
              <a:rPr lang="en-US" dirty="0"/>
              <a:t>Capacitor/Reactor Bank Switching Control</a:t>
            </a:r>
          </a:p>
          <a:p>
            <a:pPr>
              <a:spcBef>
                <a:spcPts val="628"/>
              </a:spcBef>
              <a:spcAft>
                <a:spcPts val="628"/>
              </a:spcAft>
            </a:pPr>
            <a:r>
              <a:rPr lang="en-US" dirty="0"/>
              <a:t>Wind Farm/Solar Plant MVAR Output Control</a:t>
            </a:r>
          </a:p>
          <a:p>
            <a:pPr>
              <a:spcBef>
                <a:spcPts val="628"/>
              </a:spcBef>
              <a:spcAft>
                <a:spcPts val="628"/>
              </a:spcAft>
            </a:pPr>
            <a:r>
              <a:rPr lang="en-US" dirty="0"/>
              <a:t>Power Oscillation Dampening</a:t>
            </a:r>
          </a:p>
          <a:p>
            <a:endParaRPr lang="en-US" dirty="0"/>
          </a:p>
          <a:p>
            <a:endParaRPr lang="en-US" dirty="0"/>
          </a:p>
        </p:txBody>
      </p:sp>
      <p:sp>
        <p:nvSpPr>
          <p:cNvPr id="4" name="Slide Number Placeholder 3"/>
          <p:cNvSpPr>
            <a:spLocks noGrp="1"/>
          </p:cNvSpPr>
          <p:nvPr>
            <p:ph type="sldNum" sz="quarter" idx="10"/>
          </p:nvPr>
        </p:nvSpPr>
        <p:spPr/>
        <p:txBody>
          <a:bodyPr/>
          <a:lstStyle/>
          <a:p>
            <a:fld id="{7E96B74F-0975-40B6-BC27-14833BACAD85}" type="slidenum">
              <a:rPr lang="en-US" smtClean="0"/>
              <a:pPr/>
              <a:t>25</a:t>
            </a:fld>
            <a:endParaRPr lang="en-US"/>
          </a:p>
        </p:txBody>
      </p:sp>
    </p:spTree>
    <p:extLst>
      <p:ext uri="{BB962C8B-B14F-4D97-AF65-F5344CB8AC3E}">
        <p14:creationId xmlns:p14="http://schemas.microsoft.com/office/powerpoint/2010/main" val="2680680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239367" indent="-239367">
              <a:buAutoNum type="arabicParenR"/>
            </a:pPr>
            <a:r>
              <a:rPr lang="en-US" dirty="0"/>
              <a:t>Voltage control</a:t>
            </a:r>
            <a:r>
              <a:rPr lang="en-US" baseline="0" dirty="0"/>
              <a:t> set of parameters that define droop curves, and our system response. Shows generic curve and how parameters are related.  Droop stable operation.</a:t>
            </a:r>
            <a:endParaRPr lang="en-US" dirty="0"/>
          </a:p>
          <a:p>
            <a:pPr marL="239367" indent="-239367">
              <a:buAutoNum type="arabicParenR"/>
            </a:pPr>
            <a:r>
              <a:rPr lang="en-US" dirty="0"/>
              <a:t>Explain</a:t>
            </a:r>
            <a:r>
              <a:rPr lang="en-US" baseline="0" dirty="0"/>
              <a:t> axes.</a:t>
            </a:r>
          </a:p>
          <a:p>
            <a:pPr marL="239367" indent="-239367">
              <a:buAutoNum type="arabicParenR"/>
            </a:pPr>
            <a:r>
              <a:rPr lang="en-US" baseline="0" dirty="0"/>
              <a:t>Blue</a:t>
            </a:r>
          </a:p>
          <a:p>
            <a:pPr marL="718101" lvl="1" indent="-239367">
              <a:buAutoNum type="arabicParenR"/>
            </a:pPr>
            <a:r>
              <a:rPr lang="en-US" baseline="0" dirty="0" err="1"/>
              <a:t>Vref</a:t>
            </a:r>
            <a:r>
              <a:rPr lang="en-US" baseline="0" dirty="0"/>
              <a:t>. DB.  On.</a:t>
            </a:r>
          </a:p>
          <a:p>
            <a:pPr marL="239367" indent="-239367">
              <a:buAutoNum type="arabicParenR"/>
            </a:pPr>
            <a:r>
              <a:rPr lang="en-US" baseline="0" dirty="0"/>
              <a:t>Red</a:t>
            </a:r>
            <a:endParaRPr lang="en-US" dirty="0"/>
          </a:p>
          <a:p>
            <a:endParaRPr lang="en-US" dirty="0"/>
          </a:p>
          <a:p>
            <a:r>
              <a:rPr lang="en-US" dirty="0"/>
              <a:t>In regulation mode set of </a:t>
            </a:r>
            <a:r>
              <a:rPr lang="en-US" dirty="0" err="1"/>
              <a:t>params</a:t>
            </a:r>
            <a:r>
              <a:rPr lang="en-US" baseline="0" dirty="0"/>
              <a:t> to customize V level to </a:t>
            </a:r>
            <a:r>
              <a:rPr lang="en-US" baseline="0" dirty="0" err="1"/>
              <a:t>Reg</a:t>
            </a:r>
            <a:r>
              <a:rPr lang="en-US" baseline="0" dirty="0"/>
              <a:t> to, other </a:t>
            </a:r>
            <a:r>
              <a:rPr lang="en-US" baseline="0" dirty="0" err="1"/>
              <a:t>params</a:t>
            </a:r>
            <a:r>
              <a:rPr lang="en-US" baseline="0" dirty="0"/>
              <a:t> such as droop and turn on levels.</a:t>
            </a:r>
          </a:p>
          <a:p>
            <a:r>
              <a:rPr lang="en-US" baseline="0" dirty="0"/>
              <a:t>Diagram shows generic droop profile and highlights how these parameters are related.</a:t>
            </a:r>
          </a:p>
          <a:p>
            <a:endParaRPr lang="en-US" baseline="0" dirty="0"/>
          </a:p>
          <a:p>
            <a:r>
              <a:rPr lang="en-US" baseline="0" dirty="0"/>
              <a:t>Normal conditions operating in regulation control.   Y axis is voltage, X axis is D-VAR output in </a:t>
            </a:r>
            <a:r>
              <a:rPr lang="en-US" baseline="0" dirty="0" err="1"/>
              <a:t>VARs.</a:t>
            </a:r>
            <a:r>
              <a:rPr lang="en-US" baseline="0" dirty="0"/>
              <a:t>  Left is capacitive &amp; right is inductive.</a:t>
            </a:r>
            <a:endParaRPr lang="en-US" dirty="0"/>
          </a:p>
          <a:p>
            <a:r>
              <a:rPr lang="en-US" dirty="0"/>
              <a:t>In</a:t>
            </a:r>
            <a:r>
              <a:rPr lang="en-US" baseline="0" dirty="0"/>
              <a:t> regulation have a specified target voltage, hold </a:t>
            </a:r>
            <a:r>
              <a:rPr lang="en-US" baseline="0" dirty="0" err="1"/>
              <a:t>reg</a:t>
            </a:r>
            <a:r>
              <a:rPr lang="en-US" baseline="0" dirty="0"/>
              <a:t> bus to this voltage.</a:t>
            </a:r>
          </a:p>
          <a:p>
            <a:r>
              <a:rPr lang="en-US" baseline="0" dirty="0" err="1"/>
              <a:t>Deadband</a:t>
            </a:r>
            <a:r>
              <a:rPr lang="en-US" baseline="0" dirty="0"/>
              <a:t>, this prevents D-VAR from switching on and off around voltage reference.  Defined by turn on points</a:t>
            </a:r>
          </a:p>
          <a:p>
            <a:endParaRPr lang="en-US" baseline="0" dirty="0"/>
          </a:p>
          <a:p>
            <a:endParaRPr lang="en-US" dirty="0"/>
          </a:p>
          <a:p>
            <a:r>
              <a:rPr lang="en-US" dirty="0"/>
              <a:t>~~~~~~~~~~~~~~~~~~~~~~~~~~~~~~~</a:t>
            </a:r>
          </a:p>
          <a:p>
            <a:r>
              <a:rPr lang="en-US" dirty="0"/>
              <a:t>In</a:t>
            </a:r>
            <a:r>
              <a:rPr lang="en-US" baseline="0" dirty="0"/>
              <a:t> Slow regulation mode (voltage regulation control mode) the D-VAR system has a set of parameters that can be set to customize the voltage level to regulate to, and other parameters such as the </a:t>
            </a:r>
            <a:r>
              <a:rPr lang="en-US" baseline="0" dirty="0" err="1"/>
              <a:t>deadband</a:t>
            </a:r>
            <a:r>
              <a:rPr lang="en-US" baseline="0" dirty="0"/>
              <a:t> and droop and turn on levels. </a:t>
            </a:r>
          </a:p>
          <a:p>
            <a:endParaRPr lang="en-US" baseline="0" dirty="0"/>
          </a:p>
          <a:p>
            <a:r>
              <a:rPr lang="en-US" baseline="0" dirty="0"/>
              <a:t>Here we’re showing a generic slow control droop profile, which shows how the parameters are related.  </a:t>
            </a:r>
          </a:p>
          <a:p>
            <a:endParaRPr lang="en-US" baseline="0" dirty="0"/>
          </a:p>
          <a:p>
            <a:pPr defTabSz="927064">
              <a:defRPr/>
            </a:pPr>
            <a:r>
              <a:rPr lang="en-US" baseline="0" dirty="0"/>
              <a:t>Under normal conditions, the D-VAR will operate according to the slow control parameters (in blue).  The x-axis is showing the D-VAR output in VARs (on the left are capacitive VARs, to boost, and on the right are inductive VARs to buck), and on the Y-axis we’re showing the voltage.  </a:t>
            </a:r>
          </a:p>
          <a:p>
            <a:pPr defTabSz="927064">
              <a:defRPr/>
            </a:pPr>
            <a:endParaRPr lang="en-US" baseline="0" dirty="0"/>
          </a:p>
          <a:p>
            <a:pPr defTabSz="927064">
              <a:defRPr/>
            </a:pPr>
            <a:r>
              <a:rPr lang="en-US" baseline="0" dirty="0"/>
              <a:t>The D-VAR has a voltage target (</a:t>
            </a:r>
            <a:r>
              <a:rPr lang="en-US" baseline="0" dirty="0" err="1"/>
              <a:t>Vref</a:t>
            </a:r>
            <a:r>
              <a:rPr lang="en-US" baseline="0" dirty="0"/>
              <a:t>, [point out target voltage on diagram]), and the D-VAR will adjust it’s output to try to hold the regulated bus to this target voltage.  Now, to avoid having the D-VAR switching on and off frequently due to very small variations around this target voltage, we often will have a </a:t>
            </a:r>
            <a:r>
              <a:rPr lang="en-US" baseline="0" dirty="0" err="1"/>
              <a:t>deadband</a:t>
            </a:r>
            <a:r>
              <a:rPr lang="en-US" baseline="0" dirty="0"/>
              <a:t> around the target voltage, which is defined by the Slow Boost Target Delta and Slow Buck Target Delta.  So, as long as the regulated bus voltage is sitting at the target voltage </a:t>
            </a:r>
            <a:r>
              <a:rPr lang="en-US" baseline="0" dirty="0" err="1"/>
              <a:t>setpoint</a:t>
            </a:r>
            <a:r>
              <a:rPr lang="en-US" baseline="0" dirty="0"/>
              <a:t>, or within this </a:t>
            </a:r>
            <a:r>
              <a:rPr lang="en-US" baseline="0" dirty="0" err="1"/>
              <a:t>deadband</a:t>
            </a:r>
            <a:r>
              <a:rPr lang="en-US" baseline="0" dirty="0"/>
              <a:t> of the target voltage, then the D-VAR will not do anything.  Once the regulated bus voltage falls outside of the range indicated by the dotted blue lines, then the D-VAR turns on and starts to put out </a:t>
            </a:r>
            <a:r>
              <a:rPr lang="en-US" baseline="0" dirty="0" err="1"/>
              <a:t>VARs.</a:t>
            </a:r>
            <a:r>
              <a:rPr lang="en-US" baseline="0" dirty="0"/>
              <a:t>  These turn on levels are defined by the parameters Slow Boost On Delta and Slow Buck On Delta.  </a:t>
            </a:r>
          </a:p>
          <a:p>
            <a:pPr defTabSz="927064">
              <a:defRPr/>
            </a:pPr>
            <a:endParaRPr lang="en-US" baseline="0" dirty="0"/>
          </a:p>
          <a:p>
            <a:pPr defTabSz="927064">
              <a:defRPr/>
            </a:pPr>
            <a:r>
              <a:rPr lang="en-US" baseline="0" dirty="0"/>
              <a:t>Now, the D-VAR operates with a droop characteristic for more stable control.  Without the droop, the D-VAR would respond to slight variations of voltage by putting out its full capability (capacitive or inductive).  So these lines dictate how many VARs the DVAR will put out.  According to these curves on this diagram, which show a 2% boost and buck droop, the D-VAR will be at it’s full bucking capacity (4 MVAR inductive) when the regulated voltage is at 1.025pu or higher.  The D-VAR will be at it’s full boosting capacity (4 MVAR capacitive) when the regulated voltage drops to 0.975pu or lower.  If the regulated bus is at 0.99pu, then the D-VAR will put out a reduced amount of capacitive VARs (about 1MVAR in this case).  So you can see the droop allows for smooth operation of the D-VAR, and you don’t end up in a situation where the D-VAR is going from being at it’s full capacitive output to it’s full inductive output for any change in voltage.  A larger droop (which would mean a steeper slope here [point to slow buck droop]) would allow for more a more stable system, but the range for rebuild would be much larger. </a:t>
            </a:r>
            <a:br>
              <a:rPr lang="en-US" baseline="0" dirty="0"/>
            </a:br>
            <a:endParaRPr lang="en-US" baseline="0" dirty="0"/>
          </a:p>
          <a:p>
            <a:pPr defTabSz="927064">
              <a:defRPr/>
            </a:pPr>
            <a:r>
              <a:rPr lang="en-US" baseline="0" dirty="0"/>
              <a:t>All of these parameters (everything below </a:t>
            </a:r>
            <a:r>
              <a:rPr lang="en-US" baseline="0" dirty="0" err="1"/>
              <a:t>Vref</a:t>
            </a:r>
            <a:r>
              <a:rPr lang="en-US" baseline="0" dirty="0"/>
              <a:t>) are defined relative to the target voltage.  So if the target voltage was adjusted to a different voltage, say from 1.00pu to 1.02pu, then these curves would just shift accordingly just by only changing the reference voltage parameter and nothing else. </a:t>
            </a:r>
          </a:p>
          <a:p>
            <a:endParaRPr lang="en-US" dirty="0"/>
          </a:p>
          <a:p>
            <a:endParaRPr lang="en-US" dirty="0"/>
          </a:p>
          <a:p>
            <a:r>
              <a:rPr lang="en-US" dirty="0"/>
              <a:t>~~~~~~~~~~~~~~~~</a:t>
            </a:r>
          </a:p>
          <a:p>
            <a:r>
              <a:rPr lang="en-US" dirty="0"/>
              <a:t>The</a:t>
            </a:r>
            <a:r>
              <a:rPr lang="en-US" baseline="0" dirty="0"/>
              <a:t> D-VAR control system is typically in voltage control mode where the system is customized to control the voltage at a certain bus.  </a:t>
            </a:r>
          </a:p>
          <a:p>
            <a:endParaRPr lang="en-US" baseline="0" dirty="0"/>
          </a:p>
          <a:p>
            <a:r>
              <a:rPr lang="en-US" baseline="0" dirty="0"/>
              <a:t>The software has a set of user settable parameters (including independent boost and buck droop slopes adjustable between 1%-10%, an adjustable reference or target voltage, </a:t>
            </a:r>
            <a:r>
              <a:rPr lang="en-US" baseline="0" dirty="0" err="1"/>
              <a:t>deadband</a:t>
            </a:r>
            <a:r>
              <a:rPr lang="en-US" baseline="0" dirty="0"/>
              <a:t> and output limits of the D-VAR, voltage or power factor control modes. </a:t>
            </a:r>
          </a:p>
          <a:p>
            <a:endParaRPr lang="en-US" baseline="0" dirty="0"/>
          </a:p>
          <a:p>
            <a:r>
              <a:rPr lang="en-US" baseline="0" dirty="0"/>
              <a:t>The droop allows for more stable operation of the system.  Without a </a:t>
            </a:r>
            <a:r>
              <a:rPr lang="en-US" baseline="0" dirty="0" err="1"/>
              <a:t>deadband</a:t>
            </a:r>
            <a:r>
              <a:rPr lang="en-US" baseline="0" dirty="0"/>
              <a:t> or droop, the system would be turning off and on continuously or slamming to it’s full capacitive or full inductive outputs for little changes in voltage.  Depending on how you set these parameters you can get very stable operation over a wide voltage range</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E96B74F-0975-40B6-BC27-14833BACAD85}" type="slidenum">
              <a:rPr lang="en-US" smtClean="0"/>
              <a:pPr/>
              <a:t>26</a:t>
            </a:fld>
            <a:endParaRPr lang="en-US"/>
          </a:p>
        </p:txBody>
      </p:sp>
    </p:spTree>
    <p:extLst>
      <p:ext uri="{BB962C8B-B14F-4D97-AF65-F5344CB8AC3E}">
        <p14:creationId xmlns:p14="http://schemas.microsoft.com/office/powerpoint/2010/main" val="221468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 models for simulating the D-VAR STATCOM are now readily available for most of the common grid analysis packages.</a:t>
            </a:r>
          </a:p>
          <a:p>
            <a:pPr eaLnBrk="1" hangingPunct="1"/>
            <a:endParaRPr lang="en-US" dirty="0"/>
          </a:p>
          <a:p>
            <a:pPr eaLnBrk="1" hangingPunct="1"/>
            <a:r>
              <a:rPr lang="en-US" dirty="0"/>
              <a:t>Siemens Power Technologies Incorporated PSS/e program is by far the most common load flow and dynamic tool used by utilities around the world</a:t>
            </a:r>
            <a:r>
              <a:rPr lang="en-US" baseline="0" dirty="0"/>
              <a:t> today.</a:t>
            </a:r>
            <a:endParaRPr lang="en-US" dirty="0"/>
          </a:p>
          <a:p>
            <a:pPr eaLnBrk="1" hangingPunct="1"/>
            <a:endParaRPr lang="en-US" dirty="0"/>
          </a:p>
          <a:p>
            <a:pPr eaLnBrk="1" hangingPunct="1"/>
            <a:r>
              <a:rPr lang="en-US" dirty="0"/>
              <a:t>We have now also seen DigSilent as another popular choice.</a:t>
            </a:r>
          </a:p>
          <a:p>
            <a:pPr eaLnBrk="1" hangingPunct="1"/>
            <a:endParaRPr lang="en-US" dirty="0"/>
          </a:p>
          <a:p>
            <a:pPr eaLnBrk="1" hangingPunct="1"/>
            <a:r>
              <a:rPr lang="en-US" dirty="0"/>
              <a:t>AMSC has detailed user models developed for all of these programs, which utilizes the control code of the actual device. This allows us to undertake complex simulations of the application of these systems and may also include the switching of shunt reactive banks.   </a:t>
            </a:r>
          </a:p>
          <a:p>
            <a:pPr eaLnBrk="1" hangingPunct="1"/>
            <a:endParaRPr lang="en-US" dirty="0"/>
          </a:p>
          <a:p>
            <a:pPr eaLnBrk="1" hangingPunct="1"/>
            <a:r>
              <a:rPr lang="en-US" dirty="0"/>
              <a:t>Real</a:t>
            </a:r>
            <a:r>
              <a:rPr lang="en-US" baseline="0" dirty="0"/>
              <a:t> time Digital Simulation (RTDS) is a “hardware in the loop” simulation that allows us to simulate real-time events on the actual D-VAR control hardware.  Very useful in further benchmarking our models.</a:t>
            </a:r>
            <a:endParaRPr lang="en-US" dirty="0"/>
          </a:p>
          <a:p>
            <a:endParaRPr lang="en-US" dirty="0"/>
          </a:p>
        </p:txBody>
      </p:sp>
      <p:sp>
        <p:nvSpPr>
          <p:cNvPr id="4" name="Slide Number Placeholder 3"/>
          <p:cNvSpPr>
            <a:spLocks noGrp="1"/>
          </p:cNvSpPr>
          <p:nvPr>
            <p:ph type="sldNum" sz="quarter" idx="10"/>
          </p:nvPr>
        </p:nvSpPr>
        <p:spPr/>
        <p:txBody>
          <a:bodyPr/>
          <a:lstStyle/>
          <a:p>
            <a:fld id="{7E96B74F-0975-40B6-BC27-14833BACAD85}" type="slidenum">
              <a:rPr lang="en-US" smtClean="0"/>
              <a:pPr/>
              <a:t>27</a:t>
            </a:fld>
            <a:endParaRPr lang="en-US" dirty="0"/>
          </a:p>
        </p:txBody>
      </p:sp>
    </p:spTree>
    <p:extLst>
      <p:ext uri="{BB962C8B-B14F-4D97-AF65-F5344CB8AC3E}">
        <p14:creationId xmlns:p14="http://schemas.microsoft.com/office/powerpoint/2010/main" val="14097145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36466" y="234213"/>
            <a:ext cx="1371600" cy="1371600"/>
          </a:xfrm>
          <a:prstGeom prst="rect">
            <a:avLst/>
          </a:prstGeom>
        </p:spPr>
      </p:pic>
      <p:sp>
        <p:nvSpPr>
          <p:cNvPr id="4" name="Date Placeholder 3"/>
          <p:cNvSpPr>
            <a:spLocks noGrp="1"/>
          </p:cNvSpPr>
          <p:nvPr>
            <p:ph type="dt" sz="half" idx="10"/>
          </p:nvPr>
        </p:nvSpPr>
        <p:spPr>
          <a:xfrm>
            <a:off x="6400800" y="6903720"/>
            <a:ext cx="1676400" cy="182880"/>
          </a:xfrm>
        </p:spPr>
        <p:txBody>
          <a:bodyPr/>
          <a:lstStyle/>
          <a:p>
            <a:fld id="{B32FC839-2973-4C5F-A5A3-1FF8B453E84D}" type="datetime1">
              <a:rPr lang="en-US" smtClean="0"/>
              <a:pPr/>
              <a:t>3/26/2021</a:t>
            </a:fld>
            <a:endParaRPr lang="en-US"/>
          </a:p>
        </p:txBody>
      </p:sp>
      <p:sp>
        <p:nvSpPr>
          <p:cNvPr id="5" name="Footer Placeholder 4"/>
          <p:cNvSpPr>
            <a:spLocks noGrp="1"/>
          </p:cNvSpPr>
          <p:nvPr>
            <p:ph type="ftr" sz="quarter" idx="11"/>
          </p:nvPr>
        </p:nvSpPr>
        <p:spPr>
          <a:xfrm>
            <a:off x="304800" y="6903720"/>
            <a:ext cx="5486400" cy="182880"/>
          </a:xfrm>
        </p:spPr>
        <p:txBody>
          <a:bodyPr/>
          <a:lstStyle/>
          <a:p>
            <a:r>
              <a:rPr lang="en-US"/>
              <a:t>AMSC Proprietary and Confidential</a:t>
            </a:r>
          </a:p>
        </p:txBody>
      </p:sp>
      <p:sp>
        <p:nvSpPr>
          <p:cNvPr id="6" name="Slide Number Placeholder 5"/>
          <p:cNvSpPr>
            <a:spLocks noGrp="1"/>
          </p:cNvSpPr>
          <p:nvPr>
            <p:ph type="sldNum" sz="quarter" idx="12"/>
          </p:nvPr>
        </p:nvSpPr>
        <p:spPr>
          <a:xfrm>
            <a:off x="8458200" y="6903720"/>
            <a:ext cx="533400" cy="182880"/>
          </a:xfrm>
        </p:spPr>
        <p:txBody>
          <a:bodyPr/>
          <a:lstStyle/>
          <a:p>
            <a:fld id="{DAB910CF-B23D-4FE7-8D06-6070260B8041}" type="slidenum">
              <a:rPr lang="en-US" smtClean="0"/>
              <a:pPr/>
              <a:t>‹#›</a:t>
            </a:fld>
            <a:endParaRPr lang="en-US"/>
          </a:p>
        </p:txBody>
      </p:sp>
      <p:sp>
        <p:nvSpPr>
          <p:cNvPr id="20" name="Title 1"/>
          <p:cNvSpPr>
            <a:spLocks noGrp="1"/>
          </p:cNvSpPr>
          <p:nvPr>
            <p:ph type="ctrTitle"/>
          </p:nvPr>
        </p:nvSpPr>
        <p:spPr>
          <a:xfrm>
            <a:off x="152400" y="2057400"/>
            <a:ext cx="5257800" cy="1241425"/>
          </a:xfrm>
        </p:spPr>
        <p:txBody>
          <a:bodyPr/>
          <a:lstStyle>
            <a:lvl1pPr>
              <a:defRPr spc="-40" baseline="0">
                <a:solidFill>
                  <a:schemeClr val="bg1"/>
                </a:solidFill>
              </a:defRPr>
            </a:lvl1pPr>
          </a:lstStyle>
          <a:p>
            <a:r>
              <a:rPr lang="en-US"/>
              <a:t>Click to edit Master title style</a:t>
            </a:r>
            <a:endParaRPr lang="en-US" dirty="0"/>
          </a:p>
        </p:txBody>
      </p:sp>
      <p:sp>
        <p:nvSpPr>
          <p:cNvPr id="21" name="Subtitle 2"/>
          <p:cNvSpPr>
            <a:spLocks noGrp="1"/>
          </p:cNvSpPr>
          <p:nvPr>
            <p:ph type="subTitle" idx="1"/>
          </p:nvPr>
        </p:nvSpPr>
        <p:spPr>
          <a:xfrm>
            <a:off x="152400" y="3200400"/>
            <a:ext cx="6400800" cy="1752600"/>
          </a:xfrm>
        </p:spPr>
        <p:txBody>
          <a:bodyPr/>
          <a:lstStyle>
            <a:lvl1pPr marL="0" indent="0" algn="l">
              <a:buNone/>
              <a:defRPr spc="-3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3" descr="Z:\PPT\Template Artwork\Cover\Cover Page _ppt1211 copy-0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777" y="-34082"/>
            <a:ext cx="9217152" cy="69128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342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pic>
        <p:nvPicPr>
          <p:cNvPr id="2052" name="Picture 4" descr="Z:\PPT\Template Artwork\Cover\BACKCover Page _ppt1211 copy-01-01-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75" y="-36957"/>
            <a:ext cx="9217152" cy="69128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ctrTitle"/>
          </p:nvPr>
        </p:nvSpPr>
        <p:spPr>
          <a:xfrm>
            <a:off x="152400" y="2057400"/>
            <a:ext cx="5257800" cy="1241425"/>
          </a:xfrm>
        </p:spPr>
        <p:txBody>
          <a:bodyPr/>
          <a:lstStyle>
            <a:lvl1pPr>
              <a:defRPr spc="-40" baseline="0">
                <a:solidFill>
                  <a:schemeClr val="bg1"/>
                </a:solidFill>
              </a:defRPr>
            </a:lvl1pPr>
          </a:lstStyle>
          <a:p>
            <a:r>
              <a:rPr lang="en-US"/>
              <a:t>Click to edit Master title style</a:t>
            </a:r>
            <a:endParaRPr lang="en-US" dirty="0"/>
          </a:p>
        </p:txBody>
      </p:sp>
      <p:sp>
        <p:nvSpPr>
          <p:cNvPr id="6" name="Subtitle 2"/>
          <p:cNvSpPr>
            <a:spLocks noGrp="1"/>
          </p:cNvSpPr>
          <p:nvPr>
            <p:ph type="subTitle" idx="1"/>
          </p:nvPr>
        </p:nvSpPr>
        <p:spPr>
          <a:xfrm>
            <a:off x="152400" y="3200400"/>
            <a:ext cx="5257800" cy="1752600"/>
          </a:xfrm>
        </p:spPr>
        <p:txBody>
          <a:bodyPr/>
          <a:lstStyle>
            <a:lvl1pPr marL="0" indent="0" algn="l">
              <a:buNone/>
              <a:defRPr spc="-3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3"/>
          <p:cNvSpPr txBox="1">
            <a:spLocks/>
          </p:cNvSpPr>
          <p:nvPr userDrawn="1"/>
        </p:nvSpPr>
        <p:spPr>
          <a:xfrm>
            <a:off x="6400800" y="6903720"/>
            <a:ext cx="1676400" cy="182880"/>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2FC839-2973-4C5F-A5A3-1FF8B453E84D}" type="datetime1">
              <a:rPr lang="en-US" smtClean="0"/>
              <a:pPr/>
              <a:t>3/26/2021</a:t>
            </a:fld>
            <a:endParaRPr lang="en-US"/>
          </a:p>
        </p:txBody>
      </p:sp>
      <p:sp>
        <p:nvSpPr>
          <p:cNvPr id="8" name="Footer Placeholder 4"/>
          <p:cNvSpPr txBox="1">
            <a:spLocks/>
          </p:cNvSpPr>
          <p:nvPr userDrawn="1"/>
        </p:nvSpPr>
        <p:spPr>
          <a:xfrm>
            <a:off x="304800" y="6903720"/>
            <a:ext cx="5486400" cy="182880"/>
          </a:xfrm>
          <a:prstGeom prst="rect">
            <a:avLst/>
          </a:prstGeom>
        </p:spPr>
        <p:txBody>
          <a:bodyPr vert="horz" lIns="0" tIns="0" rIns="0" bIns="0" rtlCol="0" anchor="t" anchorCtr="0"/>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AMSC Proprietary and Confidential</a:t>
            </a:r>
          </a:p>
        </p:txBody>
      </p:sp>
      <p:sp>
        <p:nvSpPr>
          <p:cNvPr id="9" name="Slide Number Placeholder 5"/>
          <p:cNvSpPr txBox="1">
            <a:spLocks/>
          </p:cNvSpPr>
          <p:nvPr userDrawn="1"/>
        </p:nvSpPr>
        <p:spPr>
          <a:xfrm>
            <a:off x="8458200" y="6903720"/>
            <a:ext cx="533400" cy="182880"/>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AB910CF-B23D-4FE7-8D06-6070260B8041}"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6466" y="234213"/>
            <a:ext cx="1371600" cy="1371600"/>
          </a:xfrm>
          <a:prstGeom prst="rect">
            <a:avLst/>
          </a:prstGeom>
        </p:spPr>
      </p:pic>
    </p:spTree>
    <p:extLst>
      <p:ext uri="{BB962C8B-B14F-4D97-AF65-F5344CB8AC3E}">
        <p14:creationId xmlns:p14="http://schemas.microsoft.com/office/powerpoint/2010/main" val="287591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descr="Frame.tif"/>
          <p:cNvPicPr>
            <a:picLocks noChangeAspect="1"/>
          </p:cNvPicPr>
          <p:nvPr userDrawn="1"/>
        </p:nvPicPr>
        <p:blipFill>
          <a:blip r:embed="rId2" cstate="print"/>
          <a:stretch>
            <a:fillRect/>
          </a:stretch>
        </p:blipFill>
        <p:spPr bwMode="ltGray">
          <a:xfrm>
            <a:off x="0" y="0"/>
            <a:ext cx="9144000" cy="685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192" y="305612"/>
            <a:ext cx="937470" cy="93747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pPr algn="r"/>
            <a:fld id="{599F4119-62AA-4184-9F6A-AD94B2BB81D1}" type="datetime1">
              <a:rPr lang="en-US" smtClean="0"/>
              <a:pPr algn="r"/>
              <a:t>3/26/2021</a:t>
            </a:fld>
            <a:endParaRPr lang="en-US" dirty="0"/>
          </a:p>
        </p:txBody>
      </p:sp>
      <p:sp>
        <p:nvSpPr>
          <p:cNvPr id="15" name="Slide Number Placeholder 14"/>
          <p:cNvSpPr>
            <a:spLocks noGrp="1"/>
          </p:cNvSpPr>
          <p:nvPr>
            <p:ph type="sldNum" sz="quarter" idx="15"/>
          </p:nvPr>
        </p:nvSpPr>
        <p:spPr/>
        <p:txBody>
          <a:bodyPr/>
          <a:lstStyle/>
          <a:p>
            <a:fld id="{DAB910CF-B23D-4FE7-8D06-6070260B8041}" type="slidenum">
              <a:rPr lang="en-US" smtClean="0"/>
              <a:pPr/>
              <a:t>‹#›</a:t>
            </a:fld>
            <a:endParaRPr lang="en-US"/>
          </a:p>
        </p:txBody>
      </p:sp>
      <p:sp>
        <p:nvSpPr>
          <p:cNvPr id="16" name="Footer Placeholder 15"/>
          <p:cNvSpPr>
            <a:spLocks noGrp="1"/>
          </p:cNvSpPr>
          <p:nvPr>
            <p:ph type="ftr" sz="quarter" idx="16"/>
          </p:nvPr>
        </p:nvSpPr>
        <p:spPr/>
        <p:txBody>
          <a:bodyPr/>
          <a:lstStyle/>
          <a:p>
            <a:r>
              <a:rPr lang="en-US"/>
              <a:t>AMSC Proprietary and Confidential</a:t>
            </a:r>
            <a:endParaRPr lang="en-US" dirty="0"/>
          </a:p>
        </p:txBody>
      </p:sp>
      <p:sp>
        <p:nvSpPr>
          <p:cNvPr id="18" name="Title 17"/>
          <p:cNvSpPr>
            <a:spLocks noGrp="1"/>
          </p:cNvSpPr>
          <p:nvPr>
            <p:ph type="title"/>
          </p:nvPr>
        </p:nvSpPr>
        <p:spPr>
          <a:xfrm>
            <a:off x="795528" y="185610"/>
            <a:ext cx="6766560" cy="655638"/>
          </a:xfrm>
        </p:spPr>
        <p:txBody>
          <a:bodyPr/>
          <a:lstStyle/>
          <a:p>
            <a:r>
              <a:rPr lang="en-US"/>
              <a:t>Click to edit Master title style</a:t>
            </a:r>
            <a:endParaRPr lang="en-GB" dirty="0"/>
          </a:p>
        </p:txBody>
      </p:sp>
      <p:sp>
        <p:nvSpPr>
          <p:cNvPr id="21" name="Text Placeholder 20"/>
          <p:cNvSpPr>
            <a:spLocks noGrp="1"/>
          </p:cNvSpPr>
          <p:nvPr>
            <p:ph type="body" sz="quarter" idx="17"/>
          </p:nvPr>
        </p:nvSpPr>
        <p:spPr>
          <a:xfrm>
            <a:off x="795600" y="801624"/>
            <a:ext cx="6768000" cy="493776"/>
          </a:xfrm>
        </p:spPr>
        <p:txBody>
          <a:bodyPr>
            <a:normAutofit/>
          </a:bodyPr>
          <a:lstStyle>
            <a:lvl1pPr>
              <a:buFontTx/>
              <a:buNone/>
              <a:defRPr sz="2400"/>
            </a:lvl1pPr>
          </a:lstStyle>
          <a:p>
            <a:pPr lvl="0"/>
            <a:r>
              <a:rPr lang="en-US"/>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6" descr="Frame.tif"/>
          <p:cNvPicPr>
            <a:picLocks noChangeAspect="1"/>
          </p:cNvPicPr>
          <p:nvPr userDrawn="1"/>
        </p:nvPicPr>
        <p:blipFill>
          <a:blip r:embed="rId2" cstate="print"/>
          <a:stretch>
            <a:fillRect/>
          </a:stretch>
        </p:blipFill>
        <p:spPr bwMode="ltGray">
          <a:xfrm>
            <a:off x="0" y="0"/>
            <a:ext cx="9144000" cy="6858000"/>
          </a:xfrm>
          <a:prstGeom prst="rect">
            <a:avLst/>
          </a:prstGeom>
        </p:spPr>
      </p:pic>
      <p:sp>
        <p:nvSpPr>
          <p:cNvPr id="3" name="Content Placeholder 2"/>
          <p:cNvSpPr>
            <a:spLocks noGrp="1"/>
          </p:cNvSpPr>
          <p:nvPr>
            <p:ph idx="1"/>
          </p:nvPr>
        </p:nvSpPr>
        <p:spPr>
          <a:xfrm>
            <a:off x="719646" y="1600962"/>
            <a:ext cx="3977640" cy="2304288"/>
          </a:xfrm>
          <a:gradFill flip="none" rotWithShape="1">
            <a:gsLst>
              <a:gs pos="0">
                <a:schemeClr val="bg2"/>
              </a:gs>
              <a:gs pos="100000">
                <a:schemeClr val="bg1"/>
              </a:gs>
            </a:gsLst>
            <a:lin ang="18900000" scaled="1"/>
            <a:tileRect/>
          </a:gradFill>
        </p:spPr>
        <p:txBody>
          <a:bodyPr lIns="91440" tIns="548640" rIns="91440" bIns="137160"/>
          <a:lstStyle>
            <a:lvl1pPr marL="165100" indent="-165100">
              <a:defRPr sz="1800"/>
            </a:lvl1pPr>
            <a:lvl2pPr marL="374650" indent="-209550">
              <a:defRPr sz="1800"/>
            </a:lvl2pPr>
            <a:lvl3pPr marL="539750" indent="-165100">
              <a:defRPr sz="1600"/>
            </a:lvl3pPr>
            <a:lvl4pPr marL="731838" indent="-192088">
              <a:defRPr sz="1600"/>
            </a:lvl4pPr>
            <a:lvl5pPr marL="858838" indent="-127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978BE3-0707-45B4-9A5C-E0266E3501F7}" type="datetime1">
              <a:rPr lang="en-US" smtClean="0"/>
              <a:pPr/>
              <a:t>3/26/2021</a:t>
            </a:fld>
            <a:endParaRPr lang="en-US" dirty="0"/>
          </a:p>
        </p:txBody>
      </p:sp>
      <p:sp>
        <p:nvSpPr>
          <p:cNvPr id="5" name="Footer Placeholder 4"/>
          <p:cNvSpPr>
            <a:spLocks noGrp="1"/>
          </p:cNvSpPr>
          <p:nvPr>
            <p:ph type="ftr" sz="quarter" idx="11"/>
          </p:nvPr>
        </p:nvSpPr>
        <p:spPr/>
        <p:txBody>
          <a:bodyPr/>
          <a:lstStyle/>
          <a:p>
            <a:r>
              <a:rPr lang="en-US"/>
              <a:t>AMSC Proprietary and Confidential</a:t>
            </a:r>
          </a:p>
        </p:txBody>
      </p:sp>
      <p:sp>
        <p:nvSpPr>
          <p:cNvPr id="6" name="Slide Number Placeholder 5"/>
          <p:cNvSpPr>
            <a:spLocks noGrp="1"/>
          </p:cNvSpPr>
          <p:nvPr>
            <p:ph type="sldNum" sz="quarter" idx="12"/>
          </p:nvPr>
        </p:nvSpPr>
        <p:spPr/>
        <p:txBody>
          <a:bodyPr/>
          <a:lstStyle/>
          <a:p>
            <a:fld id="{DAB910CF-B23D-4FE7-8D06-6070260B8041}" type="slidenum">
              <a:rPr lang="en-US" smtClean="0"/>
              <a:pPr/>
              <a:t>‹#›</a:t>
            </a:fld>
            <a:endParaRPr lang="en-US"/>
          </a:p>
        </p:txBody>
      </p:sp>
      <p:sp>
        <p:nvSpPr>
          <p:cNvPr id="13" name="Text Placeholder 12"/>
          <p:cNvSpPr>
            <a:spLocks noGrp="1"/>
          </p:cNvSpPr>
          <p:nvPr>
            <p:ph type="body" sz="quarter" idx="14" hasCustomPrompt="1"/>
          </p:nvPr>
        </p:nvSpPr>
        <p:spPr bwMode="ltGray">
          <a:xfrm>
            <a:off x="720579" y="1595226"/>
            <a:ext cx="3686829" cy="453029"/>
          </a:xfrm>
          <a:custGeom>
            <a:avLst/>
            <a:gdLst>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5825 w 3686829"/>
              <a:gd name="connsiteY0" fmla="*/ 4973 h 453029"/>
              <a:gd name="connsiteX1" fmla="*/ 3686829 w 3686829"/>
              <a:gd name="connsiteY1" fmla="*/ 4973 h 453029"/>
              <a:gd name="connsiteX2" fmla="*/ 3686829 w 3686829"/>
              <a:gd name="connsiteY2" fmla="*/ 4973 h 453029"/>
              <a:gd name="connsiteX3" fmla="*/ 3686829 w 3686829"/>
              <a:gd name="connsiteY3" fmla="*/ 4973 h 453029"/>
              <a:gd name="connsiteX4" fmla="*/ 3686829 w 3686829"/>
              <a:gd name="connsiteY4" fmla="*/ 229001 h 453029"/>
              <a:gd name="connsiteX5" fmla="*/ 3621213 w 3686829"/>
              <a:gd name="connsiteY5" fmla="*/ 387413 h 453029"/>
              <a:gd name="connsiteX6" fmla="*/ 3462801 w 3686829"/>
              <a:gd name="connsiteY6" fmla="*/ 453029 h 453029"/>
              <a:gd name="connsiteX7" fmla="*/ 1797 w 3686829"/>
              <a:gd name="connsiteY7" fmla="*/ 453029 h 453029"/>
              <a:gd name="connsiteX8" fmla="*/ 1797 w 3686829"/>
              <a:gd name="connsiteY8" fmla="*/ 453029 h 453029"/>
              <a:gd name="connsiteX9" fmla="*/ 1797 w 3686829"/>
              <a:gd name="connsiteY9" fmla="*/ 453029 h 453029"/>
              <a:gd name="connsiteX10" fmla="*/ 1797 w 3686829"/>
              <a:gd name="connsiteY10" fmla="*/ 229001 h 453029"/>
              <a:gd name="connsiteX11" fmla="*/ 1533 w 3686829"/>
              <a:gd name="connsiteY11" fmla="*/ 8677 h 453029"/>
              <a:gd name="connsiteX12" fmla="*/ 225826 w 3686829"/>
              <a:gd name="connsiteY12" fmla="*/ 4973 h 453029"/>
              <a:gd name="connsiteX13" fmla="*/ 225825 w 3686829"/>
              <a:gd name="connsiteY13" fmla="*/ 4973 h 4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6829" h="453029">
                <a:moveTo>
                  <a:pt x="225825" y="4973"/>
                </a:moveTo>
                <a:lnTo>
                  <a:pt x="3686829" y="4973"/>
                </a:lnTo>
                <a:lnTo>
                  <a:pt x="3686829" y="4973"/>
                </a:lnTo>
                <a:lnTo>
                  <a:pt x="3686829" y="4973"/>
                </a:lnTo>
                <a:lnTo>
                  <a:pt x="3686829" y="229001"/>
                </a:lnTo>
                <a:cubicBezTo>
                  <a:pt x="3686829" y="288417"/>
                  <a:pt x="3663226" y="345399"/>
                  <a:pt x="3621213" y="387413"/>
                </a:cubicBezTo>
                <a:cubicBezTo>
                  <a:pt x="3579200" y="429426"/>
                  <a:pt x="3522217" y="453029"/>
                  <a:pt x="3462801" y="453029"/>
                </a:cubicBezTo>
                <a:lnTo>
                  <a:pt x="1797" y="453029"/>
                </a:lnTo>
                <a:lnTo>
                  <a:pt x="1797" y="453029"/>
                </a:lnTo>
                <a:lnTo>
                  <a:pt x="1797" y="453029"/>
                </a:lnTo>
                <a:lnTo>
                  <a:pt x="1797" y="229001"/>
                </a:lnTo>
                <a:cubicBezTo>
                  <a:pt x="1797" y="169585"/>
                  <a:pt x="0" y="17354"/>
                  <a:pt x="1533" y="8677"/>
                </a:cubicBezTo>
                <a:cubicBezTo>
                  <a:pt x="3066" y="0"/>
                  <a:pt x="166410" y="4973"/>
                  <a:pt x="225826" y="4973"/>
                </a:cubicBezTo>
                <a:lnTo>
                  <a:pt x="225825" y="4973"/>
                </a:lnTo>
                <a:close/>
              </a:path>
            </a:pathLst>
          </a:custGeom>
          <a:gradFill flip="none" rotWithShape="1">
            <a:gsLst>
              <a:gs pos="0">
                <a:srgbClr val="2A66AB"/>
              </a:gs>
              <a:gs pos="100000">
                <a:schemeClr val="accent1"/>
              </a:gs>
            </a:gsLst>
            <a:lin ang="0" scaled="1"/>
            <a:tileRect/>
          </a:gradFill>
        </p:spPr>
        <p:txBody>
          <a:bodyPr lIns="82296" tIns="27432" rIns="91440"/>
          <a:lstStyle>
            <a:lvl1pPr>
              <a:buFontTx/>
              <a:buNone/>
              <a:defRPr sz="2200">
                <a:solidFill>
                  <a:schemeClr val="bg1"/>
                </a:solidFill>
              </a:defRPr>
            </a:lvl1pPr>
          </a:lstStyle>
          <a:p>
            <a:pPr lvl="0"/>
            <a:r>
              <a:rPr lang="en-US" dirty="0"/>
              <a:t>Click to add text</a:t>
            </a:r>
          </a:p>
        </p:txBody>
      </p:sp>
      <p:sp>
        <p:nvSpPr>
          <p:cNvPr id="16" name="Title 15"/>
          <p:cNvSpPr>
            <a:spLocks noGrp="1"/>
          </p:cNvSpPr>
          <p:nvPr>
            <p:ph type="title"/>
          </p:nvPr>
        </p:nvSpPr>
        <p:spPr>
          <a:xfrm>
            <a:off x="795528" y="185610"/>
            <a:ext cx="6766560" cy="655200"/>
          </a:xfrm>
        </p:spPr>
        <p:txBody>
          <a:bodyPr/>
          <a:lstStyle/>
          <a:p>
            <a:r>
              <a:rPr lang="en-US"/>
              <a:t>Click to edit Master title style</a:t>
            </a:r>
            <a:endParaRPr lang="en-GB" dirty="0"/>
          </a:p>
        </p:txBody>
      </p:sp>
      <p:sp>
        <p:nvSpPr>
          <p:cNvPr id="17" name="Content Placeholder 2"/>
          <p:cNvSpPr>
            <a:spLocks noGrp="1"/>
          </p:cNvSpPr>
          <p:nvPr>
            <p:ph idx="15"/>
          </p:nvPr>
        </p:nvSpPr>
        <p:spPr>
          <a:xfrm>
            <a:off x="4864735" y="1600962"/>
            <a:ext cx="3977640" cy="2304288"/>
          </a:xfrm>
          <a:gradFill flip="none" rotWithShape="1">
            <a:gsLst>
              <a:gs pos="0">
                <a:schemeClr val="bg2"/>
              </a:gs>
              <a:gs pos="100000">
                <a:schemeClr val="bg1"/>
              </a:gs>
            </a:gsLst>
            <a:lin ang="18900000" scaled="1"/>
            <a:tileRect/>
          </a:gradFill>
        </p:spPr>
        <p:txBody>
          <a:bodyPr lIns="91440" tIns="548640" rIns="91440" bIns="137160"/>
          <a:lstStyle>
            <a:lvl1pPr marL="165100" indent="-165100">
              <a:defRPr sz="1800"/>
            </a:lvl1pPr>
            <a:lvl2pPr marL="374650" indent="-209550">
              <a:defRPr sz="1800"/>
            </a:lvl2pPr>
            <a:lvl3pPr marL="539750" indent="-165100">
              <a:defRPr sz="1600"/>
            </a:lvl3pPr>
            <a:lvl4pPr marL="731838" indent="-192088">
              <a:defRPr sz="1600"/>
            </a:lvl4pPr>
            <a:lvl5pPr marL="858838" indent="-127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2"/>
          <p:cNvSpPr>
            <a:spLocks noGrp="1"/>
          </p:cNvSpPr>
          <p:nvPr>
            <p:ph type="body" sz="quarter" idx="16" hasCustomPrompt="1"/>
          </p:nvPr>
        </p:nvSpPr>
        <p:spPr bwMode="ltGray">
          <a:xfrm>
            <a:off x="4865668" y="1595226"/>
            <a:ext cx="3686829" cy="453029"/>
          </a:xfrm>
          <a:custGeom>
            <a:avLst/>
            <a:gdLst>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5825 w 3686829"/>
              <a:gd name="connsiteY0" fmla="*/ 4973 h 453029"/>
              <a:gd name="connsiteX1" fmla="*/ 3686829 w 3686829"/>
              <a:gd name="connsiteY1" fmla="*/ 4973 h 453029"/>
              <a:gd name="connsiteX2" fmla="*/ 3686829 w 3686829"/>
              <a:gd name="connsiteY2" fmla="*/ 4973 h 453029"/>
              <a:gd name="connsiteX3" fmla="*/ 3686829 w 3686829"/>
              <a:gd name="connsiteY3" fmla="*/ 4973 h 453029"/>
              <a:gd name="connsiteX4" fmla="*/ 3686829 w 3686829"/>
              <a:gd name="connsiteY4" fmla="*/ 229001 h 453029"/>
              <a:gd name="connsiteX5" fmla="*/ 3621213 w 3686829"/>
              <a:gd name="connsiteY5" fmla="*/ 387413 h 453029"/>
              <a:gd name="connsiteX6" fmla="*/ 3462801 w 3686829"/>
              <a:gd name="connsiteY6" fmla="*/ 453029 h 453029"/>
              <a:gd name="connsiteX7" fmla="*/ 1797 w 3686829"/>
              <a:gd name="connsiteY7" fmla="*/ 453029 h 453029"/>
              <a:gd name="connsiteX8" fmla="*/ 1797 w 3686829"/>
              <a:gd name="connsiteY8" fmla="*/ 453029 h 453029"/>
              <a:gd name="connsiteX9" fmla="*/ 1797 w 3686829"/>
              <a:gd name="connsiteY9" fmla="*/ 453029 h 453029"/>
              <a:gd name="connsiteX10" fmla="*/ 1797 w 3686829"/>
              <a:gd name="connsiteY10" fmla="*/ 229001 h 453029"/>
              <a:gd name="connsiteX11" fmla="*/ 1533 w 3686829"/>
              <a:gd name="connsiteY11" fmla="*/ 8677 h 453029"/>
              <a:gd name="connsiteX12" fmla="*/ 225826 w 3686829"/>
              <a:gd name="connsiteY12" fmla="*/ 4973 h 453029"/>
              <a:gd name="connsiteX13" fmla="*/ 225825 w 3686829"/>
              <a:gd name="connsiteY13" fmla="*/ 4973 h 4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6829" h="453029">
                <a:moveTo>
                  <a:pt x="225825" y="4973"/>
                </a:moveTo>
                <a:lnTo>
                  <a:pt x="3686829" y="4973"/>
                </a:lnTo>
                <a:lnTo>
                  <a:pt x="3686829" y="4973"/>
                </a:lnTo>
                <a:lnTo>
                  <a:pt x="3686829" y="4973"/>
                </a:lnTo>
                <a:lnTo>
                  <a:pt x="3686829" y="229001"/>
                </a:lnTo>
                <a:cubicBezTo>
                  <a:pt x="3686829" y="288417"/>
                  <a:pt x="3663226" y="345399"/>
                  <a:pt x="3621213" y="387413"/>
                </a:cubicBezTo>
                <a:cubicBezTo>
                  <a:pt x="3579200" y="429426"/>
                  <a:pt x="3522217" y="453029"/>
                  <a:pt x="3462801" y="453029"/>
                </a:cubicBezTo>
                <a:lnTo>
                  <a:pt x="1797" y="453029"/>
                </a:lnTo>
                <a:lnTo>
                  <a:pt x="1797" y="453029"/>
                </a:lnTo>
                <a:lnTo>
                  <a:pt x="1797" y="453029"/>
                </a:lnTo>
                <a:lnTo>
                  <a:pt x="1797" y="229001"/>
                </a:lnTo>
                <a:cubicBezTo>
                  <a:pt x="1797" y="169585"/>
                  <a:pt x="0" y="17354"/>
                  <a:pt x="1533" y="8677"/>
                </a:cubicBezTo>
                <a:cubicBezTo>
                  <a:pt x="3066" y="0"/>
                  <a:pt x="166410" y="4973"/>
                  <a:pt x="225826" y="4973"/>
                </a:cubicBezTo>
                <a:lnTo>
                  <a:pt x="225825" y="4973"/>
                </a:lnTo>
                <a:close/>
              </a:path>
            </a:pathLst>
          </a:custGeom>
          <a:gradFill flip="none" rotWithShape="1">
            <a:gsLst>
              <a:gs pos="0">
                <a:srgbClr val="2A66AB"/>
              </a:gs>
              <a:gs pos="100000">
                <a:schemeClr val="accent1"/>
              </a:gs>
            </a:gsLst>
            <a:lin ang="0" scaled="1"/>
            <a:tileRect/>
          </a:gradFill>
        </p:spPr>
        <p:txBody>
          <a:bodyPr lIns="82296" tIns="27432" rIns="91440"/>
          <a:lstStyle>
            <a:lvl1pPr>
              <a:buFontTx/>
              <a:buNone/>
              <a:defRPr sz="2200">
                <a:solidFill>
                  <a:schemeClr val="bg1"/>
                </a:solidFill>
              </a:defRPr>
            </a:lvl1pPr>
          </a:lstStyle>
          <a:p>
            <a:pPr lvl="0"/>
            <a:r>
              <a:rPr lang="en-US" dirty="0"/>
              <a:t>Click to add text</a:t>
            </a:r>
          </a:p>
        </p:txBody>
      </p:sp>
      <p:sp>
        <p:nvSpPr>
          <p:cNvPr id="19" name="Content Placeholder 2"/>
          <p:cNvSpPr>
            <a:spLocks noGrp="1"/>
          </p:cNvSpPr>
          <p:nvPr>
            <p:ph idx="17"/>
          </p:nvPr>
        </p:nvSpPr>
        <p:spPr>
          <a:xfrm>
            <a:off x="719646" y="4023487"/>
            <a:ext cx="3977640" cy="2304288"/>
          </a:xfrm>
          <a:gradFill flip="none" rotWithShape="1">
            <a:gsLst>
              <a:gs pos="0">
                <a:schemeClr val="bg2"/>
              </a:gs>
              <a:gs pos="100000">
                <a:schemeClr val="bg1"/>
              </a:gs>
            </a:gsLst>
            <a:lin ang="18900000" scaled="1"/>
            <a:tileRect/>
          </a:gradFill>
        </p:spPr>
        <p:txBody>
          <a:bodyPr lIns="91440" tIns="548640" rIns="91440" bIns="137160"/>
          <a:lstStyle>
            <a:lvl1pPr marL="165100" indent="-165100">
              <a:defRPr sz="1800"/>
            </a:lvl1pPr>
            <a:lvl2pPr marL="374650" indent="-209550">
              <a:defRPr sz="1800"/>
            </a:lvl2pPr>
            <a:lvl3pPr marL="539750" indent="-165100">
              <a:defRPr sz="1600"/>
            </a:lvl3pPr>
            <a:lvl4pPr marL="731838" indent="-192088">
              <a:defRPr sz="1600"/>
            </a:lvl4pPr>
            <a:lvl5pPr marL="858838" indent="-127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2"/>
          <p:cNvSpPr>
            <a:spLocks noGrp="1"/>
          </p:cNvSpPr>
          <p:nvPr>
            <p:ph type="body" sz="quarter" idx="18" hasCustomPrompt="1"/>
          </p:nvPr>
        </p:nvSpPr>
        <p:spPr bwMode="ltGray">
          <a:xfrm>
            <a:off x="720579" y="4017751"/>
            <a:ext cx="3686829" cy="453029"/>
          </a:xfrm>
          <a:custGeom>
            <a:avLst/>
            <a:gdLst>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5825 w 3686829"/>
              <a:gd name="connsiteY0" fmla="*/ 4973 h 453029"/>
              <a:gd name="connsiteX1" fmla="*/ 3686829 w 3686829"/>
              <a:gd name="connsiteY1" fmla="*/ 4973 h 453029"/>
              <a:gd name="connsiteX2" fmla="*/ 3686829 w 3686829"/>
              <a:gd name="connsiteY2" fmla="*/ 4973 h 453029"/>
              <a:gd name="connsiteX3" fmla="*/ 3686829 w 3686829"/>
              <a:gd name="connsiteY3" fmla="*/ 4973 h 453029"/>
              <a:gd name="connsiteX4" fmla="*/ 3686829 w 3686829"/>
              <a:gd name="connsiteY4" fmla="*/ 229001 h 453029"/>
              <a:gd name="connsiteX5" fmla="*/ 3621213 w 3686829"/>
              <a:gd name="connsiteY5" fmla="*/ 387413 h 453029"/>
              <a:gd name="connsiteX6" fmla="*/ 3462801 w 3686829"/>
              <a:gd name="connsiteY6" fmla="*/ 453029 h 453029"/>
              <a:gd name="connsiteX7" fmla="*/ 1797 w 3686829"/>
              <a:gd name="connsiteY7" fmla="*/ 453029 h 453029"/>
              <a:gd name="connsiteX8" fmla="*/ 1797 w 3686829"/>
              <a:gd name="connsiteY8" fmla="*/ 453029 h 453029"/>
              <a:gd name="connsiteX9" fmla="*/ 1797 w 3686829"/>
              <a:gd name="connsiteY9" fmla="*/ 453029 h 453029"/>
              <a:gd name="connsiteX10" fmla="*/ 1797 w 3686829"/>
              <a:gd name="connsiteY10" fmla="*/ 229001 h 453029"/>
              <a:gd name="connsiteX11" fmla="*/ 1533 w 3686829"/>
              <a:gd name="connsiteY11" fmla="*/ 8677 h 453029"/>
              <a:gd name="connsiteX12" fmla="*/ 225826 w 3686829"/>
              <a:gd name="connsiteY12" fmla="*/ 4973 h 453029"/>
              <a:gd name="connsiteX13" fmla="*/ 225825 w 3686829"/>
              <a:gd name="connsiteY13" fmla="*/ 4973 h 4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6829" h="453029">
                <a:moveTo>
                  <a:pt x="225825" y="4973"/>
                </a:moveTo>
                <a:lnTo>
                  <a:pt x="3686829" y="4973"/>
                </a:lnTo>
                <a:lnTo>
                  <a:pt x="3686829" y="4973"/>
                </a:lnTo>
                <a:lnTo>
                  <a:pt x="3686829" y="4973"/>
                </a:lnTo>
                <a:lnTo>
                  <a:pt x="3686829" y="229001"/>
                </a:lnTo>
                <a:cubicBezTo>
                  <a:pt x="3686829" y="288417"/>
                  <a:pt x="3663226" y="345399"/>
                  <a:pt x="3621213" y="387413"/>
                </a:cubicBezTo>
                <a:cubicBezTo>
                  <a:pt x="3579200" y="429426"/>
                  <a:pt x="3522217" y="453029"/>
                  <a:pt x="3462801" y="453029"/>
                </a:cubicBezTo>
                <a:lnTo>
                  <a:pt x="1797" y="453029"/>
                </a:lnTo>
                <a:lnTo>
                  <a:pt x="1797" y="453029"/>
                </a:lnTo>
                <a:lnTo>
                  <a:pt x="1797" y="453029"/>
                </a:lnTo>
                <a:lnTo>
                  <a:pt x="1797" y="229001"/>
                </a:lnTo>
                <a:cubicBezTo>
                  <a:pt x="1797" y="169585"/>
                  <a:pt x="0" y="17354"/>
                  <a:pt x="1533" y="8677"/>
                </a:cubicBezTo>
                <a:cubicBezTo>
                  <a:pt x="3066" y="0"/>
                  <a:pt x="166410" y="4973"/>
                  <a:pt x="225826" y="4973"/>
                </a:cubicBezTo>
                <a:lnTo>
                  <a:pt x="225825" y="4973"/>
                </a:lnTo>
                <a:close/>
              </a:path>
            </a:pathLst>
          </a:custGeom>
          <a:gradFill flip="none" rotWithShape="1">
            <a:gsLst>
              <a:gs pos="0">
                <a:srgbClr val="2A66AB"/>
              </a:gs>
              <a:gs pos="100000">
                <a:schemeClr val="accent1"/>
              </a:gs>
            </a:gsLst>
            <a:lin ang="0" scaled="1"/>
            <a:tileRect/>
          </a:gradFill>
        </p:spPr>
        <p:txBody>
          <a:bodyPr lIns="82296" tIns="27432" rIns="91440"/>
          <a:lstStyle>
            <a:lvl1pPr>
              <a:buFontTx/>
              <a:buNone/>
              <a:defRPr sz="2200">
                <a:solidFill>
                  <a:schemeClr val="bg1"/>
                </a:solidFill>
              </a:defRPr>
            </a:lvl1pPr>
          </a:lstStyle>
          <a:p>
            <a:pPr lvl="0"/>
            <a:r>
              <a:rPr lang="en-US" dirty="0"/>
              <a:t>Click to add text</a:t>
            </a:r>
          </a:p>
        </p:txBody>
      </p:sp>
      <p:sp>
        <p:nvSpPr>
          <p:cNvPr id="21" name="Content Placeholder 2"/>
          <p:cNvSpPr>
            <a:spLocks noGrp="1"/>
          </p:cNvSpPr>
          <p:nvPr>
            <p:ph idx="19"/>
          </p:nvPr>
        </p:nvSpPr>
        <p:spPr>
          <a:xfrm>
            <a:off x="4864735" y="4023487"/>
            <a:ext cx="3977640" cy="2304288"/>
          </a:xfrm>
          <a:gradFill flip="none" rotWithShape="1">
            <a:gsLst>
              <a:gs pos="0">
                <a:schemeClr val="bg2"/>
              </a:gs>
              <a:gs pos="100000">
                <a:schemeClr val="bg1"/>
              </a:gs>
            </a:gsLst>
            <a:lin ang="18900000" scaled="1"/>
            <a:tileRect/>
          </a:gradFill>
        </p:spPr>
        <p:txBody>
          <a:bodyPr lIns="91440" tIns="548640" rIns="91440" bIns="137160"/>
          <a:lstStyle>
            <a:lvl1pPr marL="165100" indent="-165100">
              <a:defRPr sz="1800"/>
            </a:lvl1pPr>
            <a:lvl2pPr marL="374650" indent="-209550">
              <a:defRPr sz="1800"/>
            </a:lvl2pPr>
            <a:lvl3pPr marL="539750" indent="-165100">
              <a:defRPr sz="1600"/>
            </a:lvl3pPr>
            <a:lvl4pPr marL="731838" indent="-192088">
              <a:defRPr sz="1600"/>
            </a:lvl4pPr>
            <a:lvl5pPr marL="858838" indent="-12700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12"/>
          <p:cNvSpPr>
            <a:spLocks noGrp="1"/>
          </p:cNvSpPr>
          <p:nvPr>
            <p:ph type="body" sz="quarter" idx="20" hasCustomPrompt="1"/>
          </p:nvPr>
        </p:nvSpPr>
        <p:spPr bwMode="ltGray">
          <a:xfrm>
            <a:off x="4865668" y="4017751"/>
            <a:ext cx="3686829" cy="453029"/>
          </a:xfrm>
          <a:custGeom>
            <a:avLst/>
            <a:gdLst>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4028 w 3685032"/>
              <a:gd name="connsiteY0" fmla="*/ 0 h 448056"/>
              <a:gd name="connsiteX1" fmla="*/ 3685032 w 3685032"/>
              <a:gd name="connsiteY1" fmla="*/ 0 h 448056"/>
              <a:gd name="connsiteX2" fmla="*/ 3685032 w 3685032"/>
              <a:gd name="connsiteY2" fmla="*/ 0 h 448056"/>
              <a:gd name="connsiteX3" fmla="*/ 3685032 w 3685032"/>
              <a:gd name="connsiteY3" fmla="*/ 0 h 448056"/>
              <a:gd name="connsiteX4" fmla="*/ 3685032 w 3685032"/>
              <a:gd name="connsiteY4" fmla="*/ 224028 h 448056"/>
              <a:gd name="connsiteX5" fmla="*/ 3619416 w 3685032"/>
              <a:gd name="connsiteY5" fmla="*/ 382440 h 448056"/>
              <a:gd name="connsiteX6" fmla="*/ 3461004 w 3685032"/>
              <a:gd name="connsiteY6" fmla="*/ 448056 h 448056"/>
              <a:gd name="connsiteX7" fmla="*/ 0 w 3685032"/>
              <a:gd name="connsiteY7" fmla="*/ 448056 h 448056"/>
              <a:gd name="connsiteX8" fmla="*/ 0 w 3685032"/>
              <a:gd name="connsiteY8" fmla="*/ 448056 h 448056"/>
              <a:gd name="connsiteX9" fmla="*/ 0 w 3685032"/>
              <a:gd name="connsiteY9" fmla="*/ 448056 h 448056"/>
              <a:gd name="connsiteX10" fmla="*/ 0 w 3685032"/>
              <a:gd name="connsiteY10" fmla="*/ 224028 h 448056"/>
              <a:gd name="connsiteX11" fmla="*/ 65617 w 3685032"/>
              <a:gd name="connsiteY11" fmla="*/ 65616 h 448056"/>
              <a:gd name="connsiteX12" fmla="*/ 224029 w 3685032"/>
              <a:gd name="connsiteY12" fmla="*/ 0 h 448056"/>
              <a:gd name="connsiteX13" fmla="*/ 224028 w 3685032"/>
              <a:gd name="connsiteY13" fmla="*/ 0 h 448056"/>
              <a:gd name="connsiteX0" fmla="*/ 225825 w 3686829"/>
              <a:gd name="connsiteY0" fmla="*/ 4973 h 453029"/>
              <a:gd name="connsiteX1" fmla="*/ 3686829 w 3686829"/>
              <a:gd name="connsiteY1" fmla="*/ 4973 h 453029"/>
              <a:gd name="connsiteX2" fmla="*/ 3686829 w 3686829"/>
              <a:gd name="connsiteY2" fmla="*/ 4973 h 453029"/>
              <a:gd name="connsiteX3" fmla="*/ 3686829 w 3686829"/>
              <a:gd name="connsiteY3" fmla="*/ 4973 h 453029"/>
              <a:gd name="connsiteX4" fmla="*/ 3686829 w 3686829"/>
              <a:gd name="connsiteY4" fmla="*/ 229001 h 453029"/>
              <a:gd name="connsiteX5" fmla="*/ 3621213 w 3686829"/>
              <a:gd name="connsiteY5" fmla="*/ 387413 h 453029"/>
              <a:gd name="connsiteX6" fmla="*/ 3462801 w 3686829"/>
              <a:gd name="connsiteY6" fmla="*/ 453029 h 453029"/>
              <a:gd name="connsiteX7" fmla="*/ 1797 w 3686829"/>
              <a:gd name="connsiteY7" fmla="*/ 453029 h 453029"/>
              <a:gd name="connsiteX8" fmla="*/ 1797 w 3686829"/>
              <a:gd name="connsiteY8" fmla="*/ 453029 h 453029"/>
              <a:gd name="connsiteX9" fmla="*/ 1797 w 3686829"/>
              <a:gd name="connsiteY9" fmla="*/ 453029 h 453029"/>
              <a:gd name="connsiteX10" fmla="*/ 1797 w 3686829"/>
              <a:gd name="connsiteY10" fmla="*/ 229001 h 453029"/>
              <a:gd name="connsiteX11" fmla="*/ 1533 w 3686829"/>
              <a:gd name="connsiteY11" fmla="*/ 8677 h 453029"/>
              <a:gd name="connsiteX12" fmla="*/ 225826 w 3686829"/>
              <a:gd name="connsiteY12" fmla="*/ 4973 h 453029"/>
              <a:gd name="connsiteX13" fmla="*/ 225825 w 3686829"/>
              <a:gd name="connsiteY13" fmla="*/ 4973 h 453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6829" h="453029">
                <a:moveTo>
                  <a:pt x="225825" y="4973"/>
                </a:moveTo>
                <a:lnTo>
                  <a:pt x="3686829" y="4973"/>
                </a:lnTo>
                <a:lnTo>
                  <a:pt x="3686829" y="4973"/>
                </a:lnTo>
                <a:lnTo>
                  <a:pt x="3686829" y="4973"/>
                </a:lnTo>
                <a:lnTo>
                  <a:pt x="3686829" y="229001"/>
                </a:lnTo>
                <a:cubicBezTo>
                  <a:pt x="3686829" y="288417"/>
                  <a:pt x="3663226" y="345399"/>
                  <a:pt x="3621213" y="387413"/>
                </a:cubicBezTo>
                <a:cubicBezTo>
                  <a:pt x="3579200" y="429426"/>
                  <a:pt x="3522217" y="453029"/>
                  <a:pt x="3462801" y="453029"/>
                </a:cubicBezTo>
                <a:lnTo>
                  <a:pt x="1797" y="453029"/>
                </a:lnTo>
                <a:lnTo>
                  <a:pt x="1797" y="453029"/>
                </a:lnTo>
                <a:lnTo>
                  <a:pt x="1797" y="453029"/>
                </a:lnTo>
                <a:lnTo>
                  <a:pt x="1797" y="229001"/>
                </a:lnTo>
                <a:cubicBezTo>
                  <a:pt x="1797" y="169585"/>
                  <a:pt x="0" y="17354"/>
                  <a:pt x="1533" y="8677"/>
                </a:cubicBezTo>
                <a:cubicBezTo>
                  <a:pt x="3066" y="0"/>
                  <a:pt x="166410" y="4973"/>
                  <a:pt x="225826" y="4973"/>
                </a:cubicBezTo>
                <a:lnTo>
                  <a:pt x="225825" y="4973"/>
                </a:lnTo>
                <a:close/>
              </a:path>
            </a:pathLst>
          </a:custGeom>
          <a:gradFill flip="none" rotWithShape="1">
            <a:gsLst>
              <a:gs pos="0">
                <a:srgbClr val="2A66AB"/>
              </a:gs>
              <a:gs pos="100000">
                <a:schemeClr val="accent1"/>
              </a:gs>
            </a:gsLst>
            <a:lin ang="0" scaled="1"/>
            <a:tileRect/>
          </a:gradFill>
        </p:spPr>
        <p:txBody>
          <a:bodyPr lIns="82296" tIns="27432" rIns="91440"/>
          <a:lstStyle>
            <a:lvl1pPr>
              <a:buFontTx/>
              <a:buNone/>
              <a:defRPr sz="2200">
                <a:solidFill>
                  <a:schemeClr val="bg1"/>
                </a:solidFill>
              </a:defRPr>
            </a:lvl1pPr>
          </a:lstStyle>
          <a:p>
            <a:pPr lvl="0"/>
            <a:r>
              <a:rPr lang="en-US" dirty="0"/>
              <a:t>Click to add text</a:t>
            </a:r>
          </a:p>
        </p:txBody>
      </p:sp>
      <p:sp>
        <p:nvSpPr>
          <p:cNvPr id="23" name="Text Placeholder 20"/>
          <p:cNvSpPr>
            <a:spLocks noGrp="1"/>
          </p:cNvSpPr>
          <p:nvPr>
            <p:ph type="body" sz="quarter" idx="21"/>
          </p:nvPr>
        </p:nvSpPr>
        <p:spPr>
          <a:xfrm>
            <a:off x="795600" y="801624"/>
            <a:ext cx="6768000" cy="493776"/>
          </a:xfrm>
        </p:spPr>
        <p:txBody>
          <a:bodyPr>
            <a:normAutofit/>
          </a:bodyPr>
          <a:lstStyle>
            <a:lvl1pPr>
              <a:buFontTx/>
              <a:buNone/>
              <a:defRPr sz="2400"/>
            </a:lvl1pPr>
          </a:lstStyle>
          <a:p>
            <a:pPr lvl="0"/>
            <a:r>
              <a:rPr lang="en-US"/>
              <a:t>Click to edit Master text styles</a:t>
            </a:r>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192" y="305612"/>
            <a:ext cx="937470" cy="93747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6" descr="Frame.tif"/>
          <p:cNvPicPr>
            <a:picLocks noChangeAspect="1"/>
          </p:cNvPicPr>
          <p:nvPr userDrawn="1"/>
        </p:nvPicPr>
        <p:blipFill>
          <a:blip r:embed="rId2" cstate="print"/>
          <a:stretch>
            <a:fillRect/>
          </a:stretch>
        </p:blipFill>
        <p:spPr bwMode="ltGray">
          <a:xfrm>
            <a:off x="0" y="0"/>
            <a:ext cx="9144000" cy="68580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4"/>
          </p:nvPr>
        </p:nvSpPr>
        <p:spPr/>
        <p:txBody>
          <a:bodyPr/>
          <a:lstStyle/>
          <a:p>
            <a:pPr algn="r"/>
            <a:fld id="{599F4119-62AA-4184-9F6A-AD94B2BB81D1}" type="datetime1">
              <a:rPr lang="en-US" smtClean="0"/>
              <a:pPr algn="r"/>
              <a:t>3/26/2021</a:t>
            </a:fld>
            <a:endParaRPr lang="en-US" dirty="0"/>
          </a:p>
        </p:txBody>
      </p:sp>
      <p:sp>
        <p:nvSpPr>
          <p:cNvPr id="15" name="Slide Number Placeholder 14"/>
          <p:cNvSpPr>
            <a:spLocks noGrp="1"/>
          </p:cNvSpPr>
          <p:nvPr>
            <p:ph type="sldNum" sz="quarter" idx="15"/>
          </p:nvPr>
        </p:nvSpPr>
        <p:spPr/>
        <p:txBody>
          <a:bodyPr/>
          <a:lstStyle/>
          <a:p>
            <a:fld id="{DAB910CF-B23D-4FE7-8D06-6070260B8041}" type="slidenum">
              <a:rPr lang="en-US" smtClean="0"/>
              <a:pPr/>
              <a:t>‹#›</a:t>
            </a:fld>
            <a:endParaRPr lang="en-US"/>
          </a:p>
        </p:txBody>
      </p:sp>
      <p:sp>
        <p:nvSpPr>
          <p:cNvPr id="16" name="Footer Placeholder 15"/>
          <p:cNvSpPr>
            <a:spLocks noGrp="1"/>
          </p:cNvSpPr>
          <p:nvPr>
            <p:ph type="ftr" sz="quarter" idx="16"/>
          </p:nvPr>
        </p:nvSpPr>
        <p:spPr/>
        <p:txBody>
          <a:bodyPr/>
          <a:lstStyle/>
          <a:p>
            <a:r>
              <a:rPr lang="en-US"/>
              <a:t>AMSC Proprietary and Confidential</a:t>
            </a:r>
            <a:endParaRPr lang="en-US" dirty="0"/>
          </a:p>
        </p:txBody>
      </p:sp>
      <p:sp>
        <p:nvSpPr>
          <p:cNvPr id="18" name="Title 17"/>
          <p:cNvSpPr>
            <a:spLocks noGrp="1"/>
          </p:cNvSpPr>
          <p:nvPr>
            <p:ph type="title"/>
          </p:nvPr>
        </p:nvSpPr>
        <p:spPr>
          <a:xfrm>
            <a:off x="795528" y="185610"/>
            <a:ext cx="6766560" cy="655638"/>
          </a:xfrm>
        </p:spPr>
        <p:txBody>
          <a:bodyPr/>
          <a:lstStyle/>
          <a:p>
            <a:r>
              <a:rPr lang="en-US"/>
              <a:t>Click to edit Master title style</a:t>
            </a:r>
            <a:endParaRPr lang="en-GB" dirty="0"/>
          </a:p>
        </p:txBody>
      </p:sp>
      <p:sp>
        <p:nvSpPr>
          <p:cNvPr id="21" name="Text Placeholder 20"/>
          <p:cNvSpPr>
            <a:spLocks noGrp="1"/>
          </p:cNvSpPr>
          <p:nvPr>
            <p:ph type="body" sz="quarter" idx="17"/>
          </p:nvPr>
        </p:nvSpPr>
        <p:spPr>
          <a:xfrm>
            <a:off x="795600" y="801624"/>
            <a:ext cx="6768000" cy="493776"/>
          </a:xfrm>
        </p:spPr>
        <p:txBody>
          <a:bodyPr>
            <a:normAutofit/>
          </a:bodyPr>
          <a:lstStyle>
            <a:lvl1pPr>
              <a:buFontTx/>
              <a:buNone/>
              <a:defRPr sz="2400"/>
            </a:lvl1pPr>
          </a:lstStyle>
          <a:p>
            <a:pPr lvl="0"/>
            <a:r>
              <a:rPr lang="en-US"/>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9" name="Picture 8" descr="Blue divider.jpg"/>
          <p:cNvPicPr>
            <a:picLocks noChangeAspect="1"/>
          </p:cNvPicPr>
          <p:nvPr userDrawn="1"/>
        </p:nvPicPr>
        <p:blipFill>
          <a:blip r:embed="rId2" cstate="print"/>
          <a:stretch>
            <a:fillRect/>
          </a:stretch>
        </p:blipFill>
        <p:spPr bwMode="hidden">
          <a:xfrm>
            <a:off x="0" y="0"/>
            <a:ext cx="9144000" cy="6858000"/>
          </a:xfrm>
          <a:prstGeom prst="rect">
            <a:avLst/>
          </a:prstGeom>
        </p:spPr>
      </p:pic>
      <p:sp>
        <p:nvSpPr>
          <p:cNvPr id="15" name="Round Single Corner Rectangle 14"/>
          <p:cNvSpPr/>
          <p:nvPr userDrawn="1"/>
        </p:nvSpPr>
        <p:spPr>
          <a:xfrm flipH="1">
            <a:off x="533400" y="4038600"/>
            <a:ext cx="8610600" cy="2819400"/>
          </a:xfrm>
          <a:prstGeom prst="round1Rect">
            <a:avLst>
              <a:gd name="adj" fmla="val 36451"/>
            </a:avLst>
          </a:prstGeom>
          <a:solidFill>
            <a:srgbClr val="007DDC">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799" y="4407407"/>
            <a:ext cx="7775576" cy="1920367"/>
          </a:xfrm>
        </p:spPr>
        <p:txBody>
          <a:bodyPr anchor="t"/>
          <a:lstStyle>
            <a:lvl1pPr algn="l">
              <a:lnSpc>
                <a:spcPts val="5200"/>
              </a:lnSpc>
              <a:defRPr sz="4800" b="0"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400800" y="6903720"/>
            <a:ext cx="1676400" cy="182880"/>
          </a:xfrm>
        </p:spPr>
        <p:txBody>
          <a:bodyPr/>
          <a:lstStyle/>
          <a:p>
            <a:fld id="{6CD19BFF-C4D0-427B-8113-6451772A6954}" type="datetime1">
              <a:rPr lang="en-US" smtClean="0"/>
              <a:pPr/>
              <a:t>3/26/2021</a:t>
            </a:fld>
            <a:endParaRPr lang="en-US"/>
          </a:p>
        </p:txBody>
      </p:sp>
      <p:sp>
        <p:nvSpPr>
          <p:cNvPr id="5" name="Footer Placeholder 4"/>
          <p:cNvSpPr>
            <a:spLocks noGrp="1"/>
          </p:cNvSpPr>
          <p:nvPr>
            <p:ph type="ftr" sz="quarter" idx="11"/>
          </p:nvPr>
        </p:nvSpPr>
        <p:spPr>
          <a:xfrm>
            <a:off x="304800" y="6903720"/>
            <a:ext cx="5486400" cy="182880"/>
          </a:xfrm>
        </p:spPr>
        <p:txBody>
          <a:bodyPr/>
          <a:lstStyle/>
          <a:p>
            <a:r>
              <a:rPr lang="en-US"/>
              <a:t>AMSC Proprietary and Confidential</a:t>
            </a:r>
          </a:p>
        </p:txBody>
      </p:sp>
      <p:sp>
        <p:nvSpPr>
          <p:cNvPr id="6" name="Slide Number Placeholder 5"/>
          <p:cNvSpPr>
            <a:spLocks noGrp="1"/>
          </p:cNvSpPr>
          <p:nvPr>
            <p:ph type="sldNum" sz="quarter" idx="12"/>
          </p:nvPr>
        </p:nvSpPr>
        <p:spPr>
          <a:xfrm>
            <a:off x="8458200" y="6903720"/>
            <a:ext cx="533400" cy="182880"/>
          </a:xfrm>
        </p:spPr>
        <p:txBody>
          <a:bodyPr/>
          <a:lstStyle/>
          <a:p>
            <a:fld id="{DAB910CF-B23D-4FE7-8D06-6070260B8041}" type="slidenum">
              <a:rPr lang="en-US" smtClean="0"/>
              <a:pPr/>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36466" y="234213"/>
            <a:ext cx="1371600" cy="1371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1" name="Picture 10" descr="Green divider.jpg"/>
          <p:cNvPicPr>
            <a:picLocks noChangeAspect="1"/>
          </p:cNvPicPr>
          <p:nvPr userDrawn="1"/>
        </p:nvPicPr>
        <p:blipFill>
          <a:blip r:embed="rId2" cstate="print"/>
          <a:stretch>
            <a:fillRect/>
          </a:stretch>
        </p:blipFill>
        <p:spPr bwMode="hidden">
          <a:xfrm>
            <a:off x="0" y="0"/>
            <a:ext cx="9144000" cy="6858000"/>
          </a:xfrm>
          <a:prstGeom prst="rect">
            <a:avLst/>
          </a:prstGeom>
        </p:spPr>
      </p:pic>
      <p:sp>
        <p:nvSpPr>
          <p:cNvPr id="15" name="Round Single Corner Rectangle 14"/>
          <p:cNvSpPr/>
          <p:nvPr userDrawn="1"/>
        </p:nvSpPr>
        <p:spPr>
          <a:xfrm flipH="1">
            <a:off x="533400" y="4038600"/>
            <a:ext cx="8610600" cy="2819400"/>
          </a:xfrm>
          <a:prstGeom prst="round1Rect">
            <a:avLst>
              <a:gd name="adj" fmla="val 36451"/>
            </a:avLst>
          </a:prstGeom>
          <a:solidFill>
            <a:schemeClr val="accent3">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799" y="4407407"/>
            <a:ext cx="7775576" cy="1920367"/>
          </a:xfrm>
        </p:spPr>
        <p:txBody>
          <a:bodyPr anchor="t"/>
          <a:lstStyle>
            <a:lvl1pPr algn="l">
              <a:lnSpc>
                <a:spcPts val="5200"/>
              </a:lnSpc>
              <a:defRPr sz="4800" b="0"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400800" y="6903720"/>
            <a:ext cx="1676400" cy="182880"/>
          </a:xfrm>
        </p:spPr>
        <p:txBody>
          <a:bodyPr/>
          <a:lstStyle/>
          <a:p>
            <a:fld id="{6CD19BFF-C4D0-427B-8113-6451772A6954}" type="datetime1">
              <a:rPr lang="en-US" smtClean="0"/>
              <a:pPr/>
              <a:t>3/26/2021</a:t>
            </a:fld>
            <a:endParaRPr lang="en-US"/>
          </a:p>
        </p:txBody>
      </p:sp>
      <p:sp>
        <p:nvSpPr>
          <p:cNvPr id="5" name="Footer Placeholder 4"/>
          <p:cNvSpPr>
            <a:spLocks noGrp="1"/>
          </p:cNvSpPr>
          <p:nvPr>
            <p:ph type="ftr" sz="quarter" idx="11"/>
          </p:nvPr>
        </p:nvSpPr>
        <p:spPr>
          <a:xfrm>
            <a:off x="304800" y="6903720"/>
            <a:ext cx="5486400" cy="182880"/>
          </a:xfrm>
        </p:spPr>
        <p:txBody>
          <a:bodyPr/>
          <a:lstStyle/>
          <a:p>
            <a:r>
              <a:rPr lang="en-US"/>
              <a:t>AMSC Proprietary and Confidential</a:t>
            </a:r>
          </a:p>
        </p:txBody>
      </p:sp>
      <p:sp>
        <p:nvSpPr>
          <p:cNvPr id="6" name="Slide Number Placeholder 5"/>
          <p:cNvSpPr>
            <a:spLocks noGrp="1"/>
          </p:cNvSpPr>
          <p:nvPr>
            <p:ph type="sldNum" sz="quarter" idx="12"/>
          </p:nvPr>
        </p:nvSpPr>
        <p:spPr>
          <a:xfrm>
            <a:off x="8458200" y="6903720"/>
            <a:ext cx="533400" cy="182880"/>
          </a:xfrm>
        </p:spPr>
        <p:txBody>
          <a:bodyPr/>
          <a:lstStyle/>
          <a:p>
            <a:fld id="{DAB910CF-B23D-4FE7-8D06-6070260B8041}" type="slidenum">
              <a:rPr lang="en-US" smtClean="0"/>
              <a:pPr/>
              <a:t>‹#›</a:t>
            </a:fld>
            <a:endParaRPr lang="en-US"/>
          </a:p>
        </p:txBody>
      </p:sp>
      <p:pic>
        <p:nvPicPr>
          <p:cNvPr id="12" name="Picture 11" descr="Windtec tsp.png"/>
          <p:cNvPicPr>
            <a:picLocks noChangeAspect="1"/>
          </p:cNvPicPr>
          <p:nvPr userDrawn="1"/>
        </p:nvPicPr>
        <p:blipFill>
          <a:blip r:embed="rId3" cstate="print"/>
          <a:stretch>
            <a:fillRect/>
          </a:stretch>
        </p:blipFill>
        <p:spPr>
          <a:xfrm>
            <a:off x="6657975" y="5741752"/>
            <a:ext cx="1990725" cy="607234"/>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6466" y="234213"/>
            <a:ext cx="1371600" cy="1371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12" name="Picture 11" descr="Red divider.jpg"/>
          <p:cNvPicPr>
            <a:picLocks noChangeAspect="1"/>
          </p:cNvPicPr>
          <p:nvPr userDrawn="1"/>
        </p:nvPicPr>
        <p:blipFill>
          <a:blip r:embed="rId2" cstate="print"/>
          <a:stretch>
            <a:fillRect/>
          </a:stretch>
        </p:blipFill>
        <p:spPr bwMode="hidden">
          <a:xfrm>
            <a:off x="0" y="0"/>
            <a:ext cx="9144000" cy="6858000"/>
          </a:xfrm>
          <a:prstGeom prst="rect">
            <a:avLst/>
          </a:prstGeom>
        </p:spPr>
      </p:pic>
      <p:sp>
        <p:nvSpPr>
          <p:cNvPr id="11" name="Round Single Corner Rectangle 10"/>
          <p:cNvSpPr/>
          <p:nvPr userDrawn="1"/>
        </p:nvSpPr>
        <p:spPr bwMode="ltGray">
          <a:xfrm flipH="1">
            <a:off x="533400" y="4038600"/>
            <a:ext cx="8610600" cy="2819400"/>
          </a:xfrm>
          <a:prstGeom prst="round1Rect">
            <a:avLst>
              <a:gd name="adj" fmla="val 36451"/>
            </a:avLst>
          </a:prstGeom>
          <a:solidFill>
            <a:srgbClr val="A0245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66799" y="4407407"/>
            <a:ext cx="7775576" cy="1920367"/>
          </a:xfrm>
        </p:spPr>
        <p:txBody>
          <a:bodyPr anchor="t"/>
          <a:lstStyle>
            <a:lvl1pPr algn="l">
              <a:lnSpc>
                <a:spcPts val="5200"/>
              </a:lnSpc>
              <a:defRPr sz="4800" b="0" cap="none" baseline="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6400800" y="6903720"/>
            <a:ext cx="1676400" cy="182880"/>
          </a:xfrm>
        </p:spPr>
        <p:txBody>
          <a:bodyPr/>
          <a:lstStyle/>
          <a:p>
            <a:fld id="{6CD19BFF-C4D0-427B-8113-6451772A6954}" type="datetime1">
              <a:rPr lang="en-US" smtClean="0"/>
              <a:pPr/>
              <a:t>3/26/2021</a:t>
            </a:fld>
            <a:endParaRPr lang="en-US"/>
          </a:p>
        </p:txBody>
      </p:sp>
      <p:sp>
        <p:nvSpPr>
          <p:cNvPr id="5" name="Footer Placeholder 4"/>
          <p:cNvSpPr>
            <a:spLocks noGrp="1"/>
          </p:cNvSpPr>
          <p:nvPr>
            <p:ph type="ftr" sz="quarter" idx="11"/>
          </p:nvPr>
        </p:nvSpPr>
        <p:spPr>
          <a:xfrm>
            <a:off x="304800" y="6903720"/>
            <a:ext cx="5486400" cy="182880"/>
          </a:xfrm>
        </p:spPr>
        <p:txBody>
          <a:bodyPr/>
          <a:lstStyle/>
          <a:p>
            <a:r>
              <a:rPr lang="en-US"/>
              <a:t>AMSC Proprietary and Confidential</a:t>
            </a:r>
          </a:p>
        </p:txBody>
      </p:sp>
      <p:sp>
        <p:nvSpPr>
          <p:cNvPr id="6" name="Slide Number Placeholder 5"/>
          <p:cNvSpPr>
            <a:spLocks noGrp="1"/>
          </p:cNvSpPr>
          <p:nvPr>
            <p:ph type="sldNum" sz="quarter" idx="12"/>
          </p:nvPr>
        </p:nvSpPr>
        <p:spPr>
          <a:xfrm>
            <a:off x="8458200" y="6903720"/>
            <a:ext cx="533400" cy="182880"/>
          </a:xfrm>
        </p:spPr>
        <p:txBody>
          <a:bodyPr/>
          <a:lstStyle/>
          <a:p>
            <a:fld id="{DAB910CF-B23D-4FE7-8D06-6070260B8041}" type="slidenum">
              <a:rPr lang="en-US" smtClean="0"/>
              <a:pPr/>
              <a:t>‹#›</a:t>
            </a:fld>
            <a:endParaRPr lang="en-US"/>
          </a:p>
        </p:txBody>
      </p:sp>
      <p:pic>
        <p:nvPicPr>
          <p:cNvPr id="13" name="Picture 12" descr="Gridtec tsp.png"/>
          <p:cNvPicPr>
            <a:picLocks noChangeAspect="1"/>
          </p:cNvPicPr>
          <p:nvPr userDrawn="1"/>
        </p:nvPicPr>
        <p:blipFill>
          <a:blip r:embed="rId3" cstate="print"/>
          <a:stretch>
            <a:fillRect/>
          </a:stretch>
        </p:blipFill>
        <p:spPr>
          <a:xfrm>
            <a:off x="6656832" y="5742432"/>
            <a:ext cx="1991842" cy="60757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36466" y="234213"/>
            <a:ext cx="1371600" cy="13716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7" name="Picture 6" descr="Frame.tif"/>
          <p:cNvPicPr>
            <a:picLocks noChangeAspect="1"/>
          </p:cNvPicPr>
          <p:nvPr userDrawn="1"/>
        </p:nvPicPr>
        <p:blipFill>
          <a:blip r:embed="rId2" cstate="print"/>
          <a:stretch>
            <a:fillRect/>
          </a:stretch>
        </p:blipFill>
        <p:spPr bwMode="ltGray">
          <a:xfrm>
            <a:off x="0" y="0"/>
            <a:ext cx="9144000" cy="6858000"/>
          </a:xfrm>
          <a:prstGeom prst="rect">
            <a:avLst/>
          </a:prstGeom>
        </p:spPr>
      </p:pic>
      <p:sp>
        <p:nvSpPr>
          <p:cNvPr id="4" name="Date Placeholder 3"/>
          <p:cNvSpPr>
            <a:spLocks noGrp="1"/>
          </p:cNvSpPr>
          <p:nvPr>
            <p:ph type="dt" sz="half" idx="10"/>
          </p:nvPr>
        </p:nvSpPr>
        <p:spPr/>
        <p:txBody>
          <a:bodyPr/>
          <a:lstStyle/>
          <a:p>
            <a:fld id="{68978BE3-0707-45B4-9A5C-E0266E3501F7}" type="datetime1">
              <a:rPr lang="en-US" smtClean="0"/>
              <a:pPr/>
              <a:t>3/26/2021</a:t>
            </a:fld>
            <a:endParaRPr lang="en-US" dirty="0"/>
          </a:p>
        </p:txBody>
      </p:sp>
      <p:sp>
        <p:nvSpPr>
          <p:cNvPr id="5" name="Footer Placeholder 4"/>
          <p:cNvSpPr>
            <a:spLocks noGrp="1"/>
          </p:cNvSpPr>
          <p:nvPr>
            <p:ph type="ftr" sz="quarter" idx="11"/>
          </p:nvPr>
        </p:nvSpPr>
        <p:spPr/>
        <p:txBody>
          <a:bodyPr/>
          <a:lstStyle/>
          <a:p>
            <a:r>
              <a:rPr lang="en-US"/>
              <a:t>AMSC Proprietary and Confidential</a:t>
            </a:r>
          </a:p>
        </p:txBody>
      </p:sp>
      <p:sp>
        <p:nvSpPr>
          <p:cNvPr id="6" name="Slide Number Placeholder 5"/>
          <p:cNvSpPr>
            <a:spLocks noGrp="1"/>
          </p:cNvSpPr>
          <p:nvPr>
            <p:ph type="sldNum" sz="quarter" idx="12"/>
          </p:nvPr>
        </p:nvSpPr>
        <p:spPr/>
        <p:txBody>
          <a:bodyPr/>
          <a:lstStyle/>
          <a:p>
            <a:fld id="{DAB910CF-B23D-4FE7-8D06-6070260B8041}" type="slidenum">
              <a:rPr lang="en-US" smtClean="0"/>
              <a:pPr/>
              <a:t>‹#›</a:t>
            </a:fld>
            <a:endParaRPr lang="en-US"/>
          </a:p>
        </p:txBody>
      </p:sp>
      <p:sp>
        <p:nvSpPr>
          <p:cNvPr id="9" name="Title 8"/>
          <p:cNvSpPr>
            <a:spLocks noGrp="1"/>
          </p:cNvSpPr>
          <p:nvPr>
            <p:ph type="title"/>
          </p:nvPr>
        </p:nvSpPr>
        <p:spPr>
          <a:xfrm>
            <a:off x="795528" y="185610"/>
            <a:ext cx="6766560" cy="655200"/>
          </a:xfrm>
        </p:spPr>
        <p:txBody>
          <a:bodyPr/>
          <a:lstStyle/>
          <a:p>
            <a:r>
              <a:rPr lang="en-US"/>
              <a:t>Click to edit Master title style</a:t>
            </a:r>
            <a:endParaRPr lang="en-GB"/>
          </a:p>
        </p:txBody>
      </p:sp>
      <p:sp>
        <p:nvSpPr>
          <p:cNvPr id="11" name="Text Placeholder 20"/>
          <p:cNvSpPr>
            <a:spLocks noGrp="1"/>
          </p:cNvSpPr>
          <p:nvPr>
            <p:ph type="body" sz="quarter" idx="17"/>
          </p:nvPr>
        </p:nvSpPr>
        <p:spPr>
          <a:xfrm>
            <a:off x="795600" y="801624"/>
            <a:ext cx="6768000" cy="493776"/>
          </a:xfrm>
        </p:spPr>
        <p:txBody>
          <a:bodyPr>
            <a:normAutofit/>
          </a:bodyPr>
          <a:lstStyle>
            <a:lvl1pPr>
              <a:buFontTx/>
              <a:buNone/>
              <a:defRPr sz="2400"/>
            </a:lvl1pPr>
          </a:lstStyle>
          <a:p>
            <a:pPr lvl="0"/>
            <a:r>
              <a:rPr lang="en-US"/>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192" y="305612"/>
            <a:ext cx="937470" cy="93747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7" name="Picture 6" descr="Frame.tif"/>
          <p:cNvPicPr>
            <a:picLocks noChangeAspect="1"/>
          </p:cNvPicPr>
          <p:nvPr userDrawn="1"/>
        </p:nvPicPr>
        <p:blipFill>
          <a:blip r:embed="rId2" cstate="print"/>
          <a:stretch>
            <a:fillRect/>
          </a:stretch>
        </p:blipFill>
        <p:spPr bwMode="ltGray">
          <a:xfrm>
            <a:off x="0" y="0"/>
            <a:ext cx="9144000" cy="6858000"/>
          </a:xfrm>
          <a:prstGeom prst="rect">
            <a:avLst/>
          </a:prstGeom>
        </p:spPr>
      </p:pic>
      <p:sp>
        <p:nvSpPr>
          <p:cNvPr id="4" name="Date Placeholder 3"/>
          <p:cNvSpPr>
            <a:spLocks noGrp="1"/>
          </p:cNvSpPr>
          <p:nvPr>
            <p:ph type="dt" sz="half" idx="10"/>
          </p:nvPr>
        </p:nvSpPr>
        <p:spPr/>
        <p:txBody>
          <a:bodyPr/>
          <a:lstStyle/>
          <a:p>
            <a:fld id="{68978BE3-0707-45B4-9A5C-E0266E3501F7}" type="datetime1">
              <a:rPr lang="en-US" smtClean="0"/>
              <a:pPr/>
              <a:t>3/26/2021</a:t>
            </a:fld>
            <a:endParaRPr lang="en-US" dirty="0"/>
          </a:p>
        </p:txBody>
      </p:sp>
      <p:sp>
        <p:nvSpPr>
          <p:cNvPr id="5" name="Footer Placeholder 4"/>
          <p:cNvSpPr>
            <a:spLocks noGrp="1"/>
          </p:cNvSpPr>
          <p:nvPr>
            <p:ph type="ftr" sz="quarter" idx="11"/>
          </p:nvPr>
        </p:nvSpPr>
        <p:spPr/>
        <p:txBody>
          <a:bodyPr/>
          <a:lstStyle/>
          <a:p>
            <a:r>
              <a:rPr lang="en-US"/>
              <a:t>AMSC Proprietary and Confidential</a:t>
            </a:r>
          </a:p>
        </p:txBody>
      </p:sp>
      <p:sp>
        <p:nvSpPr>
          <p:cNvPr id="6" name="Slide Number Placeholder 5"/>
          <p:cNvSpPr>
            <a:spLocks noGrp="1"/>
          </p:cNvSpPr>
          <p:nvPr>
            <p:ph type="sldNum" sz="quarter" idx="12"/>
          </p:nvPr>
        </p:nvSpPr>
        <p:spPr/>
        <p:txBody>
          <a:bodyPr/>
          <a:lstStyle/>
          <a:p>
            <a:fld id="{DAB910CF-B23D-4FE7-8D06-6070260B8041}" type="slidenum">
              <a:rPr lang="en-US" smtClean="0"/>
              <a:pPr/>
              <a:t>‹#›</a:t>
            </a:fld>
            <a:endParaRPr lang="en-US"/>
          </a:p>
        </p:txBody>
      </p:sp>
      <p:sp>
        <p:nvSpPr>
          <p:cNvPr id="9" name="Title 8"/>
          <p:cNvSpPr>
            <a:spLocks noGrp="1"/>
          </p:cNvSpPr>
          <p:nvPr>
            <p:ph type="title"/>
          </p:nvPr>
        </p:nvSpPr>
        <p:spPr>
          <a:xfrm>
            <a:off x="795528" y="185610"/>
            <a:ext cx="6766560" cy="655200"/>
          </a:xfrm>
        </p:spPr>
        <p:txBody>
          <a:bodyPr/>
          <a:lstStyle/>
          <a:p>
            <a:r>
              <a:rPr lang="en-US"/>
              <a:t>Click to edit Master title style</a:t>
            </a:r>
            <a:endParaRPr lang="en-GB"/>
          </a:p>
        </p:txBody>
      </p:sp>
      <p:sp>
        <p:nvSpPr>
          <p:cNvPr id="11" name="Text Placeholder 20"/>
          <p:cNvSpPr>
            <a:spLocks noGrp="1"/>
          </p:cNvSpPr>
          <p:nvPr>
            <p:ph type="body" sz="quarter" idx="17"/>
          </p:nvPr>
        </p:nvSpPr>
        <p:spPr>
          <a:xfrm>
            <a:off x="795600" y="801624"/>
            <a:ext cx="6768000" cy="493776"/>
          </a:xfrm>
        </p:spPr>
        <p:txBody>
          <a:bodyPr>
            <a:normAutofit/>
          </a:bodyPr>
          <a:lstStyle>
            <a:lvl1pPr>
              <a:buFontTx/>
              <a:buNone/>
              <a:defRPr sz="2800"/>
            </a:lvl1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5528" y="185610"/>
            <a:ext cx="6766560" cy="652590"/>
          </a:xfrm>
          <a:prstGeom prst="rect">
            <a:avLst/>
          </a:prstGeom>
        </p:spPr>
        <p:txBody>
          <a:bodyPr vert="horz" lIns="0" tIns="0" rIns="0" bIns="0" rtlCol="0" anchor="t" anchorCtr="0">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795528" y="1499616"/>
            <a:ext cx="8046847" cy="4828159"/>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601968"/>
            <a:ext cx="1676400" cy="182880"/>
          </a:xfrm>
          <a:prstGeom prst="rect">
            <a:avLst/>
          </a:prstGeom>
        </p:spPr>
        <p:txBody>
          <a:bodyPr vert="horz" lIns="0" tIns="0" rIns="0" bIns="0" rtlCol="0" anchor="t" anchorCtr="0"/>
          <a:lstStyle>
            <a:lvl1pPr algn="l">
              <a:defRPr sz="1200">
                <a:solidFill>
                  <a:schemeClr val="accent6"/>
                </a:solidFill>
              </a:defRPr>
            </a:lvl1pPr>
          </a:lstStyle>
          <a:p>
            <a:pPr algn="r"/>
            <a:fld id="{599F4119-62AA-4184-9F6A-AD94B2BB81D1}" type="datetime1">
              <a:rPr lang="en-US" smtClean="0"/>
              <a:pPr algn="r"/>
              <a:t>3/26/2021</a:t>
            </a:fld>
            <a:endParaRPr lang="en-US" dirty="0"/>
          </a:p>
        </p:txBody>
      </p:sp>
      <p:sp>
        <p:nvSpPr>
          <p:cNvPr id="5" name="Footer Placeholder 4"/>
          <p:cNvSpPr>
            <a:spLocks noGrp="1"/>
          </p:cNvSpPr>
          <p:nvPr>
            <p:ph type="ftr" sz="quarter" idx="3"/>
          </p:nvPr>
        </p:nvSpPr>
        <p:spPr>
          <a:xfrm>
            <a:off x="304800" y="6601968"/>
            <a:ext cx="5486400" cy="182880"/>
          </a:xfrm>
          <a:prstGeom prst="rect">
            <a:avLst/>
          </a:prstGeom>
        </p:spPr>
        <p:txBody>
          <a:bodyPr vert="horz" lIns="0" tIns="0" rIns="0" bIns="0" rtlCol="0" anchor="t" anchorCtr="0"/>
          <a:lstStyle>
            <a:lvl1pPr algn="l">
              <a:defRPr sz="1200">
                <a:solidFill>
                  <a:schemeClr val="bg1"/>
                </a:solidFill>
              </a:defRPr>
            </a:lvl1pPr>
          </a:lstStyle>
          <a:p>
            <a:r>
              <a:rPr lang="en-US"/>
              <a:t>AMSC Proprietary and Confidential</a:t>
            </a:r>
            <a:endParaRPr lang="en-US" dirty="0"/>
          </a:p>
        </p:txBody>
      </p:sp>
      <p:sp>
        <p:nvSpPr>
          <p:cNvPr id="6" name="Slide Number Placeholder 5"/>
          <p:cNvSpPr>
            <a:spLocks noGrp="1"/>
          </p:cNvSpPr>
          <p:nvPr>
            <p:ph type="sldNum" sz="quarter" idx="4"/>
          </p:nvPr>
        </p:nvSpPr>
        <p:spPr>
          <a:xfrm>
            <a:off x="8458200" y="6601968"/>
            <a:ext cx="533400" cy="182880"/>
          </a:xfrm>
          <a:prstGeom prst="rect">
            <a:avLst/>
          </a:prstGeom>
        </p:spPr>
        <p:txBody>
          <a:bodyPr vert="horz" lIns="0" tIns="0" rIns="0" bIns="0" rtlCol="0" anchor="t" anchorCtr="0"/>
          <a:lstStyle>
            <a:lvl1pPr algn="r">
              <a:defRPr sz="1200">
                <a:solidFill>
                  <a:schemeClr val="accent6"/>
                </a:solidFill>
              </a:defRPr>
            </a:lvl1pPr>
          </a:lstStyle>
          <a:p>
            <a:fld id="{DAB910CF-B23D-4FE7-8D06-6070260B80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60" r:id="rId2"/>
    <p:sldLayoutId id="2147483667" r:id="rId3"/>
    <p:sldLayoutId id="2147483668" r:id="rId4"/>
    <p:sldLayoutId id="2147483651" r:id="rId5"/>
    <p:sldLayoutId id="2147483663" r:id="rId6"/>
    <p:sldLayoutId id="2147483662" r:id="rId7"/>
    <p:sldLayoutId id="2147483664" r:id="rId8"/>
    <p:sldLayoutId id="2147483669" r:id="rId9"/>
    <p:sldLayoutId id="2147483671" r:id="rId10"/>
  </p:sldLayoutIdLst>
  <p:hf hdr="0" dt="0"/>
  <p:txStyles>
    <p:titleStyle>
      <a:lvl1pPr algn="l" defTabSz="914400" rtl="0" eaLnBrk="1" latinLnBrk="0" hangingPunct="1">
        <a:spcBef>
          <a:spcPct val="0"/>
        </a:spcBef>
        <a:buNone/>
        <a:defRPr sz="3800" kern="1200" spc="-30" baseline="0">
          <a:solidFill>
            <a:schemeClr val="accent1"/>
          </a:solidFill>
          <a:latin typeface="+mj-lt"/>
          <a:ea typeface="+mj-ea"/>
          <a:cs typeface="+mj-cs"/>
        </a:defRPr>
      </a:lvl1pPr>
    </p:titleStyle>
    <p:bodyStyle>
      <a:lvl1pPr marL="230400" indent="-230400" algn="l" defTabSz="914400" rtl="0" eaLnBrk="1" latinLnBrk="0" hangingPunct="1">
        <a:spcBef>
          <a:spcPts val="400"/>
        </a:spcBef>
        <a:buClr>
          <a:schemeClr val="accent1"/>
        </a:buClr>
        <a:buSzPct val="106000"/>
        <a:buFont typeface="Arial" pitchFamily="34" charset="0"/>
        <a:buChar char="•"/>
        <a:defRPr sz="2400" kern="1200" spc="-20" baseline="0">
          <a:solidFill>
            <a:schemeClr val="accent6"/>
          </a:solidFill>
          <a:latin typeface="+mn-lt"/>
          <a:ea typeface="+mn-ea"/>
          <a:cs typeface="+mn-cs"/>
        </a:defRPr>
      </a:lvl1pPr>
      <a:lvl2pPr marL="539750" indent="-284163" algn="l" defTabSz="914400" rtl="0" eaLnBrk="1" latinLnBrk="0" hangingPunct="1">
        <a:spcBef>
          <a:spcPts val="400"/>
        </a:spcBef>
        <a:buClr>
          <a:schemeClr val="accent1"/>
        </a:buClr>
        <a:buSzPct val="100000"/>
        <a:buFont typeface="Calibri" pitchFamily="34" charset="0"/>
        <a:buChar char="–"/>
        <a:defRPr sz="2200" kern="1200" spc="-20" baseline="0">
          <a:solidFill>
            <a:schemeClr val="accent6"/>
          </a:solidFill>
          <a:latin typeface="+mn-lt"/>
          <a:ea typeface="+mn-ea"/>
          <a:cs typeface="+mn-cs"/>
        </a:defRPr>
      </a:lvl2pPr>
      <a:lvl3pPr marL="758825" indent="-219075" algn="l" defTabSz="914400" rtl="0" eaLnBrk="1" latinLnBrk="0" hangingPunct="1">
        <a:spcBef>
          <a:spcPts val="300"/>
        </a:spcBef>
        <a:buClr>
          <a:schemeClr val="accent1"/>
        </a:buClr>
        <a:buSzPct val="106000"/>
        <a:buFont typeface="Arial" pitchFamily="34" charset="0"/>
        <a:buChar char="•"/>
        <a:tabLst/>
        <a:defRPr sz="2000" kern="1200" spc="-10" baseline="0">
          <a:solidFill>
            <a:schemeClr val="accent6"/>
          </a:solidFill>
          <a:latin typeface="+mn-lt"/>
          <a:ea typeface="+mn-ea"/>
          <a:cs typeface="+mn-cs"/>
        </a:defRPr>
      </a:lvl3pPr>
      <a:lvl4pPr marL="987425" indent="-238125" algn="l" defTabSz="914400" rtl="0" eaLnBrk="1" latinLnBrk="0" hangingPunct="1">
        <a:spcBef>
          <a:spcPts val="300"/>
        </a:spcBef>
        <a:buClr>
          <a:schemeClr val="accent1"/>
        </a:buClr>
        <a:buSzPct val="100000"/>
        <a:buFont typeface="Calibri" pitchFamily="34" charset="0"/>
        <a:buChar char="–"/>
        <a:tabLst/>
        <a:defRPr sz="1800" kern="1200" spc="-10" baseline="0">
          <a:solidFill>
            <a:schemeClr val="accent6"/>
          </a:solidFill>
          <a:latin typeface="+mn-lt"/>
          <a:ea typeface="+mn-ea"/>
          <a:cs typeface="+mn-cs"/>
        </a:defRPr>
      </a:lvl4pPr>
      <a:lvl5pPr marL="1152525" indent="-155575" algn="l" defTabSz="914400" rtl="0" eaLnBrk="1" latinLnBrk="0" hangingPunct="1">
        <a:spcBef>
          <a:spcPts val="300"/>
        </a:spcBef>
        <a:buClr>
          <a:schemeClr val="accent1"/>
        </a:buClr>
        <a:buSzPct val="106000"/>
        <a:buFont typeface="Arial" pitchFamily="34" charset="0"/>
        <a:buChar char="•"/>
        <a:defRPr sz="16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tiff"/></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Bilgehan.Donmez@amsc.com"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4.tiff"/></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57400"/>
            <a:ext cx="5257800" cy="1600199"/>
          </a:xfrm>
        </p:spPr>
        <p:txBody>
          <a:bodyPr>
            <a:normAutofit/>
          </a:bodyPr>
          <a:lstStyle/>
          <a:p>
            <a:r>
              <a:rPr lang="en-US" dirty="0"/>
              <a:t>PQ-IVR Study </a:t>
            </a:r>
            <a:br>
              <a:rPr lang="en-US" dirty="0"/>
            </a:br>
            <a:endParaRPr lang="en-US" dirty="0"/>
          </a:p>
        </p:txBody>
      </p:sp>
      <p:sp>
        <p:nvSpPr>
          <p:cNvPr id="3" name="Subtitle 2"/>
          <p:cNvSpPr>
            <a:spLocks noGrp="1"/>
          </p:cNvSpPr>
          <p:nvPr>
            <p:ph type="subTitle" idx="1"/>
          </p:nvPr>
        </p:nvSpPr>
        <p:spPr>
          <a:xfrm>
            <a:off x="152400" y="3657600"/>
            <a:ext cx="6400800" cy="914400"/>
          </a:xfrm>
        </p:spPr>
        <p:txBody>
          <a:bodyPr/>
          <a:lstStyle/>
          <a:p>
            <a:r>
              <a:rPr lang="en-US" dirty="0"/>
              <a:t>August 1, 2017</a:t>
            </a:r>
          </a:p>
        </p:txBody>
      </p:sp>
    </p:spTree>
    <p:extLst>
      <p:ext uri="{BB962C8B-B14F-4D97-AF65-F5344CB8AC3E}">
        <p14:creationId xmlns:p14="http://schemas.microsoft.com/office/powerpoint/2010/main" val="771089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AB910CF-B23D-4FE7-8D06-6070260B8041}" type="slidenum">
              <a:rPr lang="en-US" smtClean="0"/>
              <a:pPr/>
              <a:t>10</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lstStyle/>
          <a:p>
            <a:r>
              <a:rPr lang="en-US" dirty="0"/>
              <a:t>Option 1 – D-VAR (2 MVAR)</a:t>
            </a:r>
          </a:p>
        </p:txBody>
      </p:sp>
      <p:sp>
        <p:nvSpPr>
          <p:cNvPr id="6" name="Text Placeholder 5"/>
          <p:cNvSpPr>
            <a:spLocks noGrp="1"/>
          </p:cNvSpPr>
          <p:nvPr>
            <p:ph type="body" sz="quarter" idx="17"/>
          </p:nvPr>
        </p:nvSpPr>
        <p:spPr/>
        <p:txBody>
          <a:bodyPr/>
          <a:lstStyle/>
          <a:p>
            <a:r>
              <a:rPr lang="en-US" dirty="0">
                <a:solidFill>
                  <a:srgbClr val="00B050"/>
                </a:solidFill>
              </a:rPr>
              <a:t>7-9% voltage rebuild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71600"/>
            <a:ext cx="7056784"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056784"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8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1"/>
                                        </p:tgtEl>
                                        <p:attrNameLst>
                                          <p:attrName>style.opacity</p:attrName>
                                        </p:attrNameLst>
                                      </p:cBhvr>
                                      <p:to>
                                        <p:strVal val="0.25"/>
                                      </p:to>
                                    </p:set>
                                    <p:animEffect filter="image" prLst="opacity: 0.25">
                                      <p:cBhvr rctx="IE">
                                        <p:cTn id="7" dur="indefinite"/>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529" y="1499616"/>
            <a:ext cx="5123130" cy="4828159"/>
          </a:xfrm>
        </p:spPr>
        <p:txBody>
          <a:bodyPr/>
          <a:lstStyle/>
          <a:p>
            <a:r>
              <a:rPr lang="en-US" dirty="0"/>
              <a:t>Bill of Materials:</a:t>
            </a:r>
          </a:p>
          <a:p>
            <a:pPr lvl="1"/>
            <a:r>
              <a:rPr lang="en-US" dirty="0"/>
              <a:t>2 MVAR D-VAR STATCOM Power Module</a:t>
            </a:r>
          </a:p>
          <a:p>
            <a:pPr lvl="1"/>
            <a:r>
              <a:rPr lang="en-US" dirty="0"/>
              <a:t>2 MVA 12.47kV/480V transformer</a:t>
            </a:r>
          </a:p>
          <a:p>
            <a:pPr lvl="1"/>
            <a:r>
              <a:rPr lang="en-US" dirty="0"/>
              <a:t>Master Control Enclosure (MCE)</a:t>
            </a:r>
          </a:p>
          <a:p>
            <a:pPr lvl="1"/>
            <a:r>
              <a:rPr lang="en-US" dirty="0"/>
              <a:t>12.47 kV circuit breaker</a:t>
            </a:r>
          </a:p>
          <a:p>
            <a:r>
              <a:rPr lang="en-US" dirty="0"/>
              <a:t>Budgetary pricing</a:t>
            </a:r>
          </a:p>
          <a:p>
            <a:pPr lvl="1"/>
            <a:r>
              <a:rPr lang="en-US" dirty="0"/>
              <a:t>$527,249 USD</a:t>
            </a:r>
          </a:p>
        </p:txBody>
      </p:sp>
      <p:sp>
        <p:nvSpPr>
          <p:cNvPr id="3" name="Slide Number Placeholder 2"/>
          <p:cNvSpPr>
            <a:spLocks noGrp="1"/>
          </p:cNvSpPr>
          <p:nvPr>
            <p:ph type="sldNum" sz="quarter" idx="15"/>
          </p:nvPr>
        </p:nvSpPr>
        <p:spPr/>
        <p:txBody>
          <a:bodyPr/>
          <a:lstStyle/>
          <a:p>
            <a:fld id="{DAB910CF-B23D-4FE7-8D06-6070260B8041}" type="slidenum">
              <a:rPr lang="en-US" smtClean="0"/>
              <a:pPr/>
              <a:t>11</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normAutofit fontScale="90000"/>
          </a:bodyPr>
          <a:lstStyle/>
          <a:p>
            <a:r>
              <a:rPr lang="en-US" dirty="0"/>
              <a:t>Option 1 – D-VAR STATCOM (2 MVAR)</a:t>
            </a:r>
          </a:p>
        </p:txBody>
      </p:sp>
      <p:sp>
        <p:nvSpPr>
          <p:cNvPr id="6" name="Text Placeholder 5"/>
          <p:cNvSpPr>
            <a:spLocks noGrp="1"/>
          </p:cNvSpPr>
          <p:nvPr>
            <p:ph type="body" sz="quarter" idx="17"/>
          </p:nvPr>
        </p:nvSpPr>
        <p:spPr/>
        <p:txBody>
          <a:bodyPr/>
          <a:lstStyle/>
          <a:p>
            <a:r>
              <a:rPr lang="en-US" dirty="0">
                <a:solidFill>
                  <a:srgbClr val="00B050"/>
                </a:solidFill>
              </a:rPr>
              <a:t>7-9% voltage rebuild</a:t>
            </a:r>
            <a:endParaRPr lang="en-US" dirty="0"/>
          </a:p>
        </p:txBody>
      </p:sp>
      <p:sp>
        <p:nvSpPr>
          <p:cNvPr id="8" name="Line 843"/>
          <p:cNvSpPr>
            <a:spLocks noChangeShapeType="1"/>
          </p:cNvSpPr>
          <p:nvPr/>
        </p:nvSpPr>
        <p:spPr bwMode="auto">
          <a:xfrm flipV="1">
            <a:off x="6476999" y="5324474"/>
            <a:ext cx="1625601"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Text Box 1029"/>
          <p:cNvSpPr txBox="1">
            <a:spLocks noChangeArrowheads="1"/>
          </p:cNvSpPr>
          <p:nvPr/>
        </p:nvSpPr>
        <p:spPr bwMode="auto">
          <a:xfrm>
            <a:off x="8167129" y="2665413"/>
            <a:ext cx="739305" cy="600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2 MVAR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PQ-IVR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Inverters</a:t>
            </a:r>
          </a:p>
        </p:txBody>
      </p:sp>
      <p:sp>
        <p:nvSpPr>
          <p:cNvPr id="10" name="Line 1534"/>
          <p:cNvSpPr>
            <a:spLocks noChangeShapeType="1"/>
          </p:cNvSpPr>
          <p:nvPr/>
        </p:nvSpPr>
        <p:spPr bwMode="auto">
          <a:xfrm flipH="1" flipV="1">
            <a:off x="6476999" y="2362199"/>
            <a:ext cx="1117600"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Text Box 1563"/>
          <p:cNvSpPr txBox="1">
            <a:spLocks noChangeArrowheads="1"/>
          </p:cNvSpPr>
          <p:nvPr/>
        </p:nvSpPr>
        <p:spPr bwMode="auto">
          <a:xfrm>
            <a:off x="6127370" y="6172201"/>
            <a:ext cx="234391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Times New Roman" pitchFamily="18" charset="0"/>
              </a:rPr>
              <a:t>Up to 1 MVA </a:t>
            </a:r>
            <a:r>
              <a:rPr lang="en-US" altLang="en-US" sz="1400" b="1" kern="0" dirty="0">
                <a:solidFill>
                  <a:srgbClr val="000000"/>
                </a:solidFill>
              </a:rPr>
              <a:t>customer load</a:t>
            </a:r>
            <a:endParaRPr kumimoji="0" lang="en-US" altLang="en-US" sz="1400" b="1" i="0" u="none" strike="noStrike" kern="0" cap="none" spc="0" normalizeH="0" baseline="0" noProof="0" dirty="0">
              <a:ln>
                <a:noFill/>
              </a:ln>
              <a:solidFill>
                <a:srgbClr val="000000"/>
              </a:solidFill>
              <a:effectLst/>
              <a:uLnTx/>
              <a:uFillTx/>
              <a:latin typeface="Times New Roman" pitchFamily="18" charset="0"/>
            </a:endParaRPr>
          </a:p>
        </p:txBody>
      </p:sp>
      <p:sp>
        <p:nvSpPr>
          <p:cNvPr id="12" name="Line 1082"/>
          <p:cNvSpPr>
            <a:spLocks noChangeShapeType="1"/>
          </p:cNvSpPr>
          <p:nvPr/>
        </p:nvSpPr>
        <p:spPr bwMode="auto">
          <a:xfrm flipH="1" flipV="1">
            <a:off x="7391400" y="2362200"/>
            <a:ext cx="9525" cy="297180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29" name="Group 1268"/>
          <p:cNvGrpSpPr>
            <a:grpSpLocks/>
          </p:cNvGrpSpPr>
          <p:nvPr/>
        </p:nvGrpSpPr>
        <p:grpSpPr bwMode="auto">
          <a:xfrm rot="10800000">
            <a:off x="7594600" y="2736850"/>
            <a:ext cx="638175" cy="939800"/>
            <a:chOff x="2127" y="3214"/>
            <a:chExt cx="388" cy="557"/>
          </a:xfrm>
        </p:grpSpPr>
        <p:grpSp>
          <p:nvGrpSpPr>
            <p:cNvPr id="30" name="Group 1269"/>
            <p:cNvGrpSpPr>
              <a:grpSpLocks/>
            </p:cNvGrpSpPr>
            <p:nvPr/>
          </p:nvGrpSpPr>
          <p:grpSpPr bwMode="auto">
            <a:xfrm>
              <a:off x="2177" y="3214"/>
              <a:ext cx="273" cy="557"/>
              <a:chOff x="1541" y="1870"/>
              <a:chExt cx="1645" cy="1876"/>
            </a:xfrm>
          </p:grpSpPr>
          <p:sp>
            <p:nvSpPr>
              <p:cNvPr id="33" name="Rectangle 1270"/>
              <p:cNvSpPr>
                <a:spLocks noChangeArrowheads="1"/>
              </p:cNvSpPr>
              <p:nvPr/>
            </p:nvSpPr>
            <p:spPr bwMode="auto">
              <a:xfrm>
                <a:off x="1864" y="1870"/>
                <a:ext cx="992" cy="688"/>
              </a:xfrm>
              <a:prstGeom prst="rect">
                <a:avLst/>
              </a:prstGeom>
              <a:solidFill>
                <a:srgbClr val="00CC99">
                  <a:alpha val="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nvGrpSpPr>
              <p:cNvPr id="34" name="Group 1271"/>
              <p:cNvGrpSpPr>
                <a:grpSpLocks/>
              </p:cNvGrpSpPr>
              <p:nvPr/>
            </p:nvGrpSpPr>
            <p:grpSpPr bwMode="auto">
              <a:xfrm>
                <a:off x="2274" y="1906"/>
                <a:ext cx="436" cy="560"/>
                <a:chOff x="2855" y="1131"/>
                <a:chExt cx="436" cy="560"/>
              </a:xfrm>
            </p:grpSpPr>
            <p:sp>
              <p:nvSpPr>
                <p:cNvPr id="102" name="Oval 1272"/>
                <p:cNvSpPr>
                  <a:spLocks noChangeArrowheads="1"/>
                </p:cNvSpPr>
                <p:nvPr/>
              </p:nvSpPr>
              <p:spPr bwMode="auto">
                <a:xfrm>
                  <a:off x="2863" y="1131"/>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3" name="Oval 1273"/>
                <p:cNvSpPr>
                  <a:spLocks noChangeArrowheads="1"/>
                </p:cNvSpPr>
                <p:nvPr/>
              </p:nvSpPr>
              <p:spPr bwMode="auto">
                <a:xfrm>
                  <a:off x="2873" y="1139"/>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4" name="Oval 1274"/>
                <p:cNvSpPr>
                  <a:spLocks noChangeArrowheads="1"/>
                </p:cNvSpPr>
                <p:nvPr/>
              </p:nvSpPr>
              <p:spPr bwMode="auto">
                <a:xfrm>
                  <a:off x="2907" y="1155"/>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5" name="Oval 1275"/>
                <p:cNvSpPr>
                  <a:spLocks noChangeArrowheads="1"/>
                </p:cNvSpPr>
                <p:nvPr/>
              </p:nvSpPr>
              <p:spPr bwMode="auto">
                <a:xfrm>
                  <a:off x="2861" y="1367"/>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6" name="Oval 1276"/>
                <p:cNvSpPr>
                  <a:spLocks noChangeArrowheads="1"/>
                </p:cNvSpPr>
                <p:nvPr/>
              </p:nvSpPr>
              <p:spPr bwMode="auto">
                <a:xfrm>
                  <a:off x="2871" y="1375"/>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7" name="Oval 1277"/>
                <p:cNvSpPr>
                  <a:spLocks noChangeArrowheads="1"/>
                </p:cNvSpPr>
                <p:nvPr/>
              </p:nvSpPr>
              <p:spPr bwMode="auto">
                <a:xfrm>
                  <a:off x="2905" y="1391"/>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8" name="Oval 1278"/>
                <p:cNvSpPr>
                  <a:spLocks noChangeArrowheads="1"/>
                </p:cNvSpPr>
                <p:nvPr/>
              </p:nvSpPr>
              <p:spPr bwMode="auto">
                <a:xfrm>
                  <a:off x="2855" y="1604"/>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9" name="Oval 1279"/>
                <p:cNvSpPr>
                  <a:spLocks noChangeArrowheads="1"/>
                </p:cNvSpPr>
                <p:nvPr/>
              </p:nvSpPr>
              <p:spPr bwMode="auto">
                <a:xfrm>
                  <a:off x="2865" y="1612"/>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0" name="Oval 1280"/>
                <p:cNvSpPr>
                  <a:spLocks noChangeArrowheads="1"/>
                </p:cNvSpPr>
                <p:nvPr/>
              </p:nvSpPr>
              <p:spPr bwMode="auto">
                <a:xfrm>
                  <a:off x="2899" y="1628"/>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1" name="Oval 1281"/>
                <p:cNvSpPr>
                  <a:spLocks noChangeArrowheads="1"/>
                </p:cNvSpPr>
                <p:nvPr/>
              </p:nvSpPr>
              <p:spPr bwMode="auto">
                <a:xfrm>
                  <a:off x="3146" y="1604"/>
                  <a:ext cx="145" cy="8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2" name="Oval 1282"/>
                <p:cNvSpPr>
                  <a:spLocks noChangeArrowheads="1"/>
                </p:cNvSpPr>
                <p:nvPr/>
              </p:nvSpPr>
              <p:spPr bwMode="auto">
                <a:xfrm>
                  <a:off x="3171" y="1616"/>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3" name="Oval 1283"/>
                <p:cNvSpPr>
                  <a:spLocks noChangeArrowheads="1"/>
                </p:cNvSpPr>
                <p:nvPr/>
              </p:nvSpPr>
              <p:spPr bwMode="auto">
                <a:xfrm>
                  <a:off x="3205" y="1632"/>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grpSp>
            <p:nvGrpSpPr>
              <p:cNvPr id="35" name="Group 1284"/>
              <p:cNvGrpSpPr>
                <a:grpSpLocks/>
              </p:cNvGrpSpPr>
              <p:nvPr/>
            </p:nvGrpSpPr>
            <p:grpSpPr bwMode="auto">
              <a:xfrm>
                <a:off x="1542" y="1950"/>
                <a:ext cx="325" cy="157"/>
                <a:chOff x="210" y="1201"/>
                <a:chExt cx="325" cy="157"/>
              </a:xfrm>
            </p:grpSpPr>
            <p:sp>
              <p:nvSpPr>
                <p:cNvPr id="94" name="Line 1285"/>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5" name="Line 1286"/>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6" name="Line 1287"/>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7" name="Line 1288"/>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8" name="Line 1289"/>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9" name="Line 1290"/>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0" name="Line 1291"/>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1" name="Line 1292"/>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6" name="Group 1293"/>
              <p:cNvGrpSpPr>
                <a:grpSpLocks/>
              </p:cNvGrpSpPr>
              <p:nvPr/>
            </p:nvGrpSpPr>
            <p:grpSpPr bwMode="auto">
              <a:xfrm>
                <a:off x="2855" y="2335"/>
                <a:ext cx="331" cy="164"/>
                <a:chOff x="1523" y="1586"/>
                <a:chExt cx="331" cy="164"/>
              </a:xfrm>
            </p:grpSpPr>
            <p:sp>
              <p:nvSpPr>
                <p:cNvPr id="86" name="Line 1294"/>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1295"/>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Line 1296"/>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1297"/>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1298"/>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1" name="Line 1299"/>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2" name="Line 1300"/>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3" name="Line 1301"/>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7" name="Group 1302"/>
              <p:cNvGrpSpPr>
                <a:grpSpLocks/>
              </p:cNvGrpSpPr>
              <p:nvPr/>
            </p:nvGrpSpPr>
            <p:grpSpPr bwMode="auto">
              <a:xfrm>
                <a:off x="1623" y="2546"/>
                <a:ext cx="1549" cy="1161"/>
                <a:chOff x="2154" y="1749"/>
                <a:chExt cx="1549" cy="1161"/>
              </a:xfrm>
            </p:grpSpPr>
            <p:sp>
              <p:nvSpPr>
                <p:cNvPr id="83" name="Rectangle 1303"/>
                <p:cNvSpPr>
                  <a:spLocks noChangeArrowheads="1"/>
                </p:cNvSpPr>
                <p:nvPr/>
              </p:nvSpPr>
              <p:spPr bwMode="auto">
                <a:xfrm>
                  <a:off x="2154" y="1991"/>
                  <a:ext cx="1549" cy="919"/>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84" name="Line 1304"/>
                <p:cNvSpPr>
                  <a:spLocks noChangeShapeType="1"/>
                </p:cNvSpPr>
                <p:nvPr/>
              </p:nvSpPr>
              <p:spPr bwMode="auto">
                <a:xfrm>
                  <a:off x="2662"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Line 1305"/>
                <p:cNvSpPr>
                  <a:spLocks noChangeShapeType="1"/>
                </p:cNvSpPr>
                <p:nvPr/>
              </p:nvSpPr>
              <p:spPr bwMode="auto">
                <a:xfrm>
                  <a:off x="3170"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8" name="Line 1306"/>
              <p:cNvSpPr>
                <a:spLocks noChangeShapeType="1"/>
              </p:cNvSpPr>
              <p:nvPr/>
            </p:nvSpPr>
            <p:spPr bwMode="auto">
              <a:xfrm flipV="1">
                <a:off x="1623" y="3685"/>
                <a:ext cx="1549" cy="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Line 1307"/>
              <p:cNvSpPr>
                <a:spLocks noChangeShapeType="1"/>
              </p:cNvSpPr>
              <p:nvPr/>
            </p:nvSpPr>
            <p:spPr bwMode="auto">
              <a:xfrm>
                <a:off x="1624" y="3705"/>
                <a:ext cx="1548"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0" name="Line 1308"/>
              <p:cNvSpPr>
                <a:spLocks noChangeShapeType="1"/>
              </p:cNvSpPr>
              <p:nvPr/>
            </p:nvSpPr>
            <p:spPr bwMode="auto">
              <a:xfrm>
                <a:off x="1655" y="3709"/>
                <a:ext cx="0" cy="3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Line 1309"/>
              <p:cNvSpPr>
                <a:spLocks noChangeShapeType="1"/>
              </p:cNvSpPr>
              <p:nvPr/>
            </p:nvSpPr>
            <p:spPr bwMode="auto">
              <a:xfrm>
                <a:off x="2368" y="3705"/>
                <a:ext cx="0"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Line 1310"/>
              <p:cNvSpPr>
                <a:spLocks noChangeShapeType="1"/>
              </p:cNvSpPr>
              <p:nvPr/>
            </p:nvSpPr>
            <p:spPr bwMode="auto">
              <a:xfrm>
                <a:off x="2399" y="3705"/>
                <a:ext cx="0"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Line 1311"/>
              <p:cNvSpPr>
                <a:spLocks noChangeShapeType="1"/>
              </p:cNvSpPr>
              <p:nvPr/>
            </p:nvSpPr>
            <p:spPr bwMode="auto">
              <a:xfrm>
                <a:off x="3109" y="3705"/>
                <a:ext cx="0" cy="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Line 1312"/>
              <p:cNvSpPr>
                <a:spLocks noChangeShapeType="1"/>
              </p:cNvSpPr>
              <p:nvPr/>
            </p:nvSpPr>
            <p:spPr bwMode="auto">
              <a:xfrm>
                <a:off x="1653" y="3742"/>
                <a:ext cx="714"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Line 1313"/>
              <p:cNvSpPr>
                <a:spLocks noChangeShapeType="1"/>
              </p:cNvSpPr>
              <p:nvPr/>
            </p:nvSpPr>
            <p:spPr bwMode="auto">
              <a:xfrm>
                <a:off x="2400" y="3746"/>
                <a:ext cx="70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Line 1314"/>
              <p:cNvSpPr>
                <a:spLocks noChangeShapeType="1"/>
              </p:cNvSpPr>
              <p:nvPr/>
            </p:nvSpPr>
            <p:spPr bwMode="auto">
              <a:xfrm>
                <a:off x="2378" y="3683"/>
                <a:ext cx="0" cy="1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47" name="Group 1315"/>
              <p:cNvGrpSpPr>
                <a:grpSpLocks/>
              </p:cNvGrpSpPr>
              <p:nvPr/>
            </p:nvGrpSpPr>
            <p:grpSpPr bwMode="auto">
              <a:xfrm>
                <a:off x="2853" y="2141"/>
                <a:ext cx="331" cy="164"/>
                <a:chOff x="1523" y="1586"/>
                <a:chExt cx="331" cy="164"/>
              </a:xfrm>
            </p:grpSpPr>
            <p:sp>
              <p:nvSpPr>
                <p:cNvPr id="75" name="Line 1316"/>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Line 1317"/>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7" name="Line 1318"/>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8" name="Line 1319"/>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1320"/>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0" name="Line 1321"/>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1322"/>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1323"/>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8" name="Group 1324"/>
              <p:cNvGrpSpPr>
                <a:grpSpLocks/>
              </p:cNvGrpSpPr>
              <p:nvPr/>
            </p:nvGrpSpPr>
            <p:grpSpPr bwMode="auto">
              <a:xfrm>
                <a:off x="2854" y="1951"/>
                <a:ext cx="331" cy="164"/>
                <a:chOff x="1523" y="1586"/>
                <a:chExt cx="331" cy="164"/>
              </a:xfrm>
            </p:grpSpPr>
            <p:sp>
              <p:nvSpPr>
                <p:cNvPr id="67" name="Line 1325"/>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 name="Line 1326"/>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9" name="Line 1327"/>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 name="Line 1328"/>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1" name="Line 1329"/>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 name="Line 1330"/>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3" name="Line 1331"/>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4" name="Line 1332"/>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9" name="Group 1333"/>
              <p:cNvGrpSpPr>
                <a:grpSpLocks/>
              </p:cNvGrpSpPr>
              <p:nvPr/>
            </p:nvGrpSpPr>
            <p:grpSpPr bwMode="auto">
              <a:xfrm>
                <a:off x="1541" y="2145"/>
                <a:ext cx="325" cy="157"/>
                <a:chOff x="210" y="1201"/>
                <a:chExt cx="325" cy="157"/>
              </a:xfrm>
            </p:grpSpPr>
            <p:sp>
              <p:nvSpPr>
                <p:cNvPr id="59" name="Line 1334"/>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0" name="Line 1335"/>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1" name="Line 1336"/>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2" name="Line 1337"/>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Line 1338"/>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4" name="Line 1339"/>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Line 1340"/>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6" name="Line 1341"/>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50" name="Group 1342"/>
              <p:cNvGrpSpPr>
                <a:grpSpLocks/>
              </p:cNvGrpSpPr>
              <p:nvPr/>
            </p:nvGrpSpPr>
            <p:grpSpPr bwMode="auto">
              <a:xfrm>
                <a:off x="1541" y="2336"/>
                <a:ext cx="325" cy="157"/>
                <a:chOff x="210" y="1201"/>
                <a:chExt cx="325" cy="157"/>
              </a:xfrm>
            </p:grpSpPr>
            <p:sp>
              <p:nvSpPr>
                <p:cNvPr id="51" name="Line 1343"/>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 name="Line 1344"/>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3" name="Line 1345"/>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4" name="Line 1346"/>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Line 1347"/>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6" name="Line 1348"/>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Line 1349"/>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Line 1350"/>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31" name="Rectangle 1351"/>
            <p:cNvSpPr>
              <a:spLocks noChangeArrowheads="1"/>
            </p:cNvSpPr>
            <p:nvPr/>
          </p:nvSpPr>
          <p:spPr bwMode="auto">
            <a:xfrm>
              <a:off x="2193" y="3480"/>
              <a:ext cx="262" cy="275"/>
            </a:xfrm>
            <a:prstGeom prst="rect">
              <a:avLst/>
            </a:prstGeom>
            <a:solidFill>
              <a:srgbClr val="808080">
                <a:alpha val="2000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2" name="Text Box 1352"/>
            <p:cNvSpPr txBox="1">
              <a:spLocks noChangeArrowheads="1"/>
            </p:cNvSpPr>
            <p:nvPr/>
          </p:nvSpPr>
          <p:spPr bwMode="auto">
            <a:xfrm flipH="1" flipV="1">
              <a:off x="2127" y="3499"/>
              <a:ext cx="388" cy="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2</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 MVA </a:t>
              </a:r>
            </a:p>
          </p:txBody>
        </p:sp>
      </p:grpSp>
      <p:sp>
        <p:nvSpPr>
          <p:cNvPr id="114" name="Rectangle 1555"/>
          <p:cNvSpPr>
            <a:spLocks noChangeArrowheads="1"/>
          </p:cNvSpPr>
          <p:nvPr/>
        </p:nvSpPr>
        <p:spPr bwMode="auto">
          <a:xfrm rot="16200000">
            <a:off x="7845425" y="3829050"/>
            <a:ext cx="152400" cy="152400"/>
          </a:xfrm>
          <a:prstGeom prst="rect">
            <a:avLst/>
          </a:prstGeom>
          <a:solidFill>
            <a:srgbClr val="FF3300"/>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nvGrpSpPr>
          <p:cNvPr id="116" name="Group 554"/>
          <p:cNvGrpSpPr>
            <a:grpSpLocks/>
          </p:cNvGrpSpPr>
          <p:nvPr/>
        </p:nvGrpSpPr>
        <p:grpSpPr bwMode="auto">
          <a:xfrm>
            <a:off x="7223125" y="5334000"/>
            <a:ext cx="152400" cy="838200"/>
            <a:chOff x="624" y="1824"/>
            <a:chExt cx="96" cy="528"/>
          </a:xfrm>
        </p:grpSpPr>
        <p:sp>
          <p:nvSpPr>
            <p:cNvPr id="117" name="Line 555"/>
            <p:cNvSpPr>
              <a:spLocks noChangeShapeType="1"/>
            </p:cNvSpPr>
            <p:nvPr/>
          </p:nvSpPr>
          <p:spPr bwMode="auto">
            <a:xfrm>
              <a:off x="672" y="1824"/>
              <a:ext cx="0" cy="336"/>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Rectangle 556"/>
            <p:cNvSpPr>
              <a:spLocks noChangeArrowheads="1"/>
            </p:cNvSpPr>
            <p:nvPr/>
          </p:nvSpPr>
          <p:spPr bwMode="auto">
            <a:xfrm>
              <a:off x="624" y="1920"/>
              <a:ext cx="96" cy="96"/>
            </a:xfrm>
            <a:prstGeom prst="rect">
              <a:avLst/>
            </a:prstGeom>
            <a:solidFill>
              <a:srgbClr val="000000"/>
            </a:solidFill>
            <a:ln w="2857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9" name="Line 557"/>
            <p:cNvSpPr>
              <a:spLocks noChangeShapeType="1"/>
            </p:cNvSpPr>
            <p:nvPr/>
          </p:nvSpPr>
          <p:spPr bwMode="auto">
            <a:xfrm>
              <a:off x="672" y="2016"/>
              <a:ext cx="0" cy="336"/>
            </a:xfrm>
            <a:prstGeom prst="line">
              <a:avLst/>
            </a:prstGeom>
            <a:noFill/>
            <a:ln w="2857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22" name="Text Box 56"/>
          <p:cNvSpPr txBox="1">
            <a:spLocks noChangeArrowheads="1"/>
          </p:cNvSpPr>
          <p:nvPr/>
        </p:nvSpPr>
        <p:spPr bwMode="auto">
          <a:xfrm>
            <a:off x="7410450" y="2016125"/>
            <a:ext cx="100540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dirty="0">
                <a:solidFill>
                  <a:srgbClr val="000000"/>
                </a:solidFill>
                <a:latin typeface="Arial" charset="0"/>
              </a:rPr>
              <a:t>12.47 kV</a:t>
            </a:r>
          </a:p>
        </p:txBody>
      </p:sp>
      <p:sp>
        <p:nvSpPr>
          <p:cNvPr id="123" name="Line 1528"/>
          <p:cNvSpPr>
            <a:spLocks noChangeShapeType="1"/>
          </p:cNvSpPr>
          <p:nvPr/>
        </p:nvSpPr>
        <p:spPr bwMode="auto">
          <a:xfrm rot="16200000">
            <a:off x="7730332" y="3860006"/>
            <a:ext cx="374650" cy="7937"/>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24" name="Group 564"/>
          <p:cNvGrpSpPr>
            <a:grpSpLocks/>
          </p:cNvGrpSpPr>
          <p:nvPr/>
        </p:nvGrpSpPr>
        <p:grpSpPr bwMode="auto">
          <a:xfrm>
            <a:off x="7223125" y="5791200"/>
            <a:ext cx="152400" cy="228600"/>
            <a:chOff x="336" y="768"/>
            <a:chExt cx="192" cy="288"/>
          </a:xfrm>
        </p:grpSpPr>
        <p:sp>
          <p:nvSpPr>
            <p:cNvPr id="125" name="Oval 565"/>
            <p:cNvSpPr>
              <a:spLocks noChangeArrowheads="1"/>
            </p:cNvSpPr>
            <p:nvPr/>
          </p:nvSpPr>
          <p:spPr bwMode="auto">
            <a:xfrm>
              <a:off x="336" y="768"/>
              <a:ext cx="192" cy="192"/>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26" name="Oval 566"/>
            <p:cNvSpPr>
              <a:spLocks noChangeArrowheads="1"/>
            </p:cNvSpPr>
            <p:nvPr/>
          </p:nvSpPr>
          <p:spPr bwMode="auto">
            <a:xfrm>
              <a:off x="336" y="864"/>
              <a:ext cx="192" cy="192"/>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sp>
        <p:nvSpPr>
          <p:cNvPr id="127" name="Line 1353"/>
          <p:cNvSpPr>
            <a:spLocks noChangeShapeType="1"/>
          </p:cNvSpPr>
          <p:nvPr/>
        </p:nvSpPr>
        <p:spPr bwMode="auto">
          <a:xfrm flipV="1">
            <a:off x="7391400" y="4059238"/>
            <a:ext cx="530225" cy="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909765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AB910CF-B23D-4FE7-8D06-6070260B8041}" type="slidenum">
              <a:rPr lang="en-US" smtClean="0"/>
              <a:pPr/>
              <a:t>12</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lstStyle/>
          <a:p>
            <a:r>
              <a:rPr lang="en-US" dirty="0"/>
              <a:t>Option 2 – D-VAR (4 MVAR)</a:t>
            </a:r>
          </a:p>
        </p:txBody>
      </p:sp>
      <p:sp>
        <p:nvSpPr>
          <p:cNvPr id="6" name="Text Placeholder 5"/>
          <p:cNvSpPr>
            <a:spLocks noGrp="1"/>
          </p:cNvSpPr>
          <p:nvPr>
            <p:ph type="body" sz="quarter" idx="17"/>
          </p:nvPr>
        </p:nvSpPr>
        <p:spPr/>
        <p:txBody>
          <a:bodyPr/>
          <a:lstStyle/>
          <a:p>
            <a:r>
              <a:rPr lang="en-US" dirty="0">
                <a:solidFill>
                  <a:srgbClr val="00B050"/>
                </a:solidFill>
              </a:rPr>
              <a:t>15-18% voltage rebuild</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72184"/>
            <a:ext cx="7387723" cy="4626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2184"/>
            <a:ext cx="7387723" cy="4626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8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1"/>
                                        </p:tgtEl>
                                        <p:attrNameLst>
                                          <p:attrName>style.opacity</p:attrName>
                                        </p:attrNameLst>
                                      </p:cBhvr>
                                      <p:to>
                                        <p:strVal val="0.25"/>
                                      </p:to>
                                    </p:set>
                                    <p:animEffect filter="image" prLst="opacity: 0.25">
                                      <p:cBhvr rctx="IE">
                                        <p:cTn id="7" dur="indefinite"/>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529" y="1499616"/>
            <a:ext cx="5123130" cy="4828159"/>
          </a:xfrm>
        </p:spPr>
        <p:txBody>
          <a:bodyPr/>
          <a:lstStyle/>
          <a:p>
            <a:r>
              <a:rPr lang="en-US" dirty="0"/>
              <a:t>Bill of Materials:</a:t>
            </a:r>
          </a:p>
          <a:p>
            <a:pPr lvl="1"/>
            <a:r>
              <a:rPr lang="en-US" dirty="0"/>
              <a:t>4 MVAR D-VAR STATCOM Power Module</a:t>
            </a:r>
          </a:p>
          <a:p>
            <a:pPr lvl="1"/>
            <a:r>
              <a:rPr lang="en-US" dirty="0"/>
              <a:t>4 MVA 12.47kV/480V transformer</a:t>
            </a:r>
          </a:p>
          <a:p>
            <a:pPr lvl="1"/>
            <a:r>
              <a:rPr lang="en-US" dirty="0"/>
              <a:t>Master Control Enclosure (MCE)</a:t>
            </a:r>
          </a:p>
          <a:p>
            <a:pPr lvl="1"/>
            <a:r>
              <a:rPr lang="en-US" dirty="0"/>
              <a:t>12.47 kV circuit breaker</a:t>
            </a:r>
          </a:p>
          <a:p>
            <a:r>
              <a:rPr lang="en-US" dirty="0"/>
              <a:t>Budgetary pricing</a:t>
            </a:r>
          </a:p>
          <a:p>
            <a:pPr lvl="1"/>
            <a:r>
              <a:rPr lang="en-US" dirty="0"/>
              <a:t>$707,249 USD</a:t>
            </a:r>
          </a:p>
        </p:txBody>
      </p:sp>
      <p:sp>
        <p:nvSpPr>
          <p:cNvPr id="3" name="Slide Number Placeholder 2"/>
          <p:cNvSpPr>
            <a:spLocks noGrp="1"/>
          </p:cNvSpPr>
          <p:nvPr>
            <p:ph type="sldNum" sz="quarter" idx="15"/>
          </p:nvPr>
        </p:nvSpPr>
        <p:spPr/>
        <p:txBody>
          <a:bodyPr/>
          <a:lstStyle/>
          <a:p>
            <a:fld id="{DAB910CF-B23D-4FE7-8D06-6070260B8041}" type="slidenum">
              <a:rPr lang="en-US" smtClean="0"/>
              <a:pPr/>
              <a:t>13</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normAutofit fontScale="90000"/>
          </a:bodyPr>
          <a:lstStyle/>
          <a:p>
            <a:r>
              <a:rPr lang="en-US" dirty="0"/>
              <a:t>Option 2 – D-VAR STATCOM (4 MVAR)</a:t>
            </a:r>
          </a:p>
        </p:txBody>
      </p:sp>
      <p:sp>
        <p:nvSpPr>
          <p:cNvPr id="6" name="Text Placeholder 5"/>
          <p:cNvSpPr>
            <a:spLocks noGrp="1"/>
          </p:cNvSpPr>
          <p:nvPr>
            <p:ph type="body" sz="quarter" idx="17"/>
          </p:nvPr>
        </p:nvSpPr>
        <p:spPr/>
        <p:txBody>
          <a:bodyPr/>
          <a:lstStyle/>
          <a:p>
            <a:r>
              <a:rPr lang="en-US" dirty="0">
                <a:solidFill>
                  <a:srgbClr val="00B050"/>
                </a:solidFill>
              </a:rPr>
              <a:t>15-18% voltage rebuild</a:t>
            </a:r>
            <a:endParaRPr lang="en-US" dirty="0"/>
          </a:p>
        </p:txBody>
      </p:sp>
      <p:sp>
        <p:nvSpPr>
          <p:cNvPr id="8" name="Line 843"/>
          <p:cNvSpPr>
            <a:spLocks noChangeShapeType="1"/>
          </p:cNvSpPr>
          <p:nvPr/>
        </p:nvSpPr>
        <p:spPr bwMode="auto">
          <a:xfrm flipV="1">
            <a:off x="6476999" y="5324474"/>
            <a:ext cx="1625601"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Text Box 1029"/>
          <p:cNvSpPr txBox="1">
            <a:spLocks noChangeArrowheads="1"/>
          </p:cNvSpPr>
          <p:nvPr/>
        </p:nvSpPr>
        <p:spPr bwMode="auto">
          <a:xfrm>
            <a:off x="8167129" y="2665413"/>
            <a:ext cx="739305" cy="600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4 MVAR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PQ-IVR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Inverters</a:t>
            </a:r>
          </a:p>
        </p:txBody>
      </p:sp>
      <p:sp>
        <p:nvSpPr>
          <p:cNvPr id="10" name="Line 1534"/>
          <p:cNvSpPr>
            <a:spLocks noChangeShapeType="1"/>
          </p:cNvSpPr>
          <p:nvPr/>
        </p:nvSpPr>
        <p:spPr bwMode="auto">
          <a:xfrm flipH="1" flipV="1">
            <a:off x="6476999" y="2362199"/>
            <a:ext cx="1117600"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Text Box 1563"/>
          <p:cNvSpPr txBox="1">
            <a:spLocks noChangeArrowheads="1"/>
          </p:cNvSpPr>
          <p:nvPr/>
        </p:nvSpPr>
        <p:spPr bwMode="auto">
          <a:xfrm>
            <a:off x="6127370" y="6172201"/>
            <a:ext cx="234391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Times New Roman" pitchFamily="18" charset="0"/>
              </a:rPr>
              <a:t>Up to 1 MVA </a:t>
            </a:r>
            <a:r>
              <a:rPr lang="en-US" altLang="en-US" sz="1400" b="1" kern="0" dirty="0">
                <a:solidFill>
                  <a:srgbClr val="000000"/>
                </a:solidFill>
              </a:rPr>
              <a:t>customer load</a:t>
            </a:r>
            <a:endParaRPr kumimoji="0" lang="en-US" altLang="en-US" sz="1400" b="1" i="0" u="none" strike="noStrike" kern="0" cap="none" spc="0" normalizeH="0" baseline="0" noProof="0" dirty="0">
              <a:ln>
                <a:noFill/>
              </a:ln>
              <a:solidFill>
                <a:srgbClr val="000000"/>
              </a:solidFill>
              <a:effectLst/>
              <a:uLnTx/>
              <a:uFillTx/>
              <a:latin typeface="Times New Roman" pitchFamily="18" charset="0"/>
            </a:endParaRPr>
          </a:p>
        </p:txBody>
      </p:sp>
      <p:sp>
        <p:nvSpPr>
          <p:cNvPr id="12" name="Line 1082"/>
          <p:cNvSpPr>
            <a:spLocks noChangeShapeType="1"/>
          </p:cNvSpPr>
          <p:nvPr/>
        </p:nvSpPr>
        <p:spPr bwMode="auto">
          <a:xfrm flipH="1" flipV="1">
            <a:off x="7391400" y="2362200"/>
            <a:ext cx="9525" cy="297180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29" name="Group 1268"/>
          <p:cNvGrpSpPr>
            <a:grpSpLocks/>
          </p:cNvGrpSpPr>
          <p:nvPr/>
        </p:nvGrpSpPr>
        <p:grpSpPr bwMode="auto">
          <a:xfrm rot="10800000">
            <a:off x="7594600" y="2736850"/>
            <a:ext cx="638175" cy="939800"/>
            <a:chOff x="2127" y="3214"/>
            <a:chExt cx="388" cy="557"/>
          </a:xfrm>
        </p:grpSpPr>
        <p:grpSp>
          <p:nvGrpSpPr>
            <p:cNvPr id="30" name="Group 1269"/>
            <p:cNvGrpSpPr>
              <a:grpSpLocks/>
            </p:cNvGrpSpPr>
            <p:nvPr/>
          </p:nvGrpSpPr>
          <p:grpSpPr bwMode="auto">
            <a:xfrm>
              <a:off x="2177" y="3214"/>
              <a:ext cx="273" cy="557"/>
              <a:chOff x="1541" y="1870"/>
              <a:chExt cx="1645" cy="1876"/>
            </a:xfrm>
          </p:grpSpPr>
          <p:sp>
            <p:nvSpPr>
              <p:cNvPr id="33" name="Rectangle 1270"/>
              <p:cNvSpPr>
                <a:spLocks noChangeArrowheads="1"/>
              </p:cNvSpPr>
              <p:nvPr/>
            </p:nvSpPr>
            <p:spPr bwMode="auto">
              <a:xfrm>
                <a:off x="1864" y="1870"/>
                <a:ext cx="992" cy="688"/>
              </a:xfrm>
              <a:prstGeom prst="rect">
                <a:avLst/>
              </a:prstGeom>
              <a:solidFill>
                <a:srgbClr val="00CC99">
                  <a:alpha val="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nvGrpSpPr>
              <p:cNvPr id="34" name="Group 1271"/>
              <p:cNvGrpSpPr>
                <a:grpSpLocks/>
              </p:cNvGrpSpPr>
              <p:nvPr/>
            </p:nvGrpSpPr>
            <p:grpSpPr bwMode="auto">
              <a:xfrm>
                <a:off x="2274" y="1906"/>
                <a:ext cx="436" cy="560"/>
                <a:chOff x="2855" y="1131"/>
                <a:chExt cx="436" cy="560"/>
              </a:xfrm>
            </p:grpSpPr>
            <p:sp>
              <p:nvSpPr>
                <p:cNvPr id="102" name="Oval 1272"/>
                <p:cNvSpPr>
                  <a:spLocks noChangeArrowheads="1"/>
                </p:cNvSpPr>
                <p:nvPr/>
              </p:nvSpPr>
              <p:spPr bwMode="auto">
                <a:xfrm>
                  <a:off x="2863" y="1131"/>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3" name="Oval 1273"/>
                <p:cNvSpPr>
                  <a:spLocks noChangeArrowheads="1"/>
                </p:cNvSpPr>
                <p:nvPr/>
              </p:nvSpPr>
              <p:spPr bwMode="auto">
                <a:xfrm>
                  <a:off x="2873" y="1139"/>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4" name="Oval 1274"/>
                <p:cNvSpPr>
                  <a:spLocks noChangeArrowheads="1"/>
                </p:cNvSpPr>
                <p:nvPr/>
              </p:nvSpPr>
              <p:spPr bwMode="auto">
                <a:xfrm>
                  <a:off x="2907" y="1155"/>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5" name="Oval 1275"/>
                <p:cNvSpPr>
                  <a:spLocks noChangeArrowheads="1"/>
                </p:cNvSpPr>
                <p:nvPr/>
              </p:nvSpPr>
              <p:spPr bwMode="auto">
                <a:xfrm>
                  <a:off x="2861" y="1367"/>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6" name="Oval 1276"/>
                <p:cNvSpPr>
                  <a:spLocks noChangeArrowheads="1"/>
                </p:cNvSpPr>
                <p:nvPr/>
              </p:nvSpPr>
              <p:spPr bwMode="auto">
                <a:xfrm>
                  <a:off x="2871" y="1375"/>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7" name="Oval 1277"/>
                <p:cNvSpPr>
                  <a:spLocks noChangeArrowheads="1"/>
                </p:cNvSpPr>
                <p:nvPr/>
              </p:nvSpPr>
              <p:spPr bwMode="auto">
                <a:xfrm>
                  <a:off x="2905" y="1391"/>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8" name="Oval 1278"/>
                <p:cNvSpPr>
                  <a:spLocks noChangeArrowheads="1"/>
                </p:cNvSpPr>
                <p:nvPr/>
              </p:nvSpPr>
              <p:spPr bwMode="auto">
                <a:xfrm>
                  <a:off x="2855" y="1604"/>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9" name="Oval 1279"/>
                <p:cNvSpPr>
                  <a:spLocks noChangeArrowheads="1"/>
                </p:cNvSpPr>
                <p:nvPr/>
              </p:nvSpPr>
              <p:spPr bwMode="auto">
                <a:xfrm>
                  <a:off x="2865" y="1612"/>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0" name="Oval 1280"/>
                <p:cNvSpPr>
                  <a:spLocks noChangeArrowheads="1"/>
                </p:cNvSpPr>
                <p:nvPr/>
              </p:nvSpPr>
              <p:spPr bwMode="auto">
                <a:xfrm>
                  <a:off x="2899" y="1628"/>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1" name="Oval 1281"/>
                <p:cNvSpPr>
                  <a:spLocks noChangeArrowheads="1"/>
                </p:cNvSpPr>
                <p:nvPr/>
              </p:nvSpPr>
              <p:spPr bwMode="auto">
                <a:xfrm>
                  <a:off x="3146" y="1604"/>
                  <a:ext cx="145" cy="8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2" name="Oval 1282"/>
                <p:cNvSpPr>
                  <a:spLocks noChangeArrowheads="1"/>
                </p:cNvSpPr>
                <p:nvPr/>
              </p:nvSpPr>
              <p:spPr bwMode="auto">
                <a:xfrm>
                  <a:off x="3171" y="1616"/>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3" name="Oval 1283"/>
                <p:cNvSpPr>
                  <a:spLocks noChangeArrowheads="1"/>
                </p:cNvSpPr>
                <p:nvPr/>
              </p:nvSpPr>
              <p:spPr bwMode="auto">
                <a:xfrm>
                  <a:off x="3205" y="1632"/>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grpSp>
            <p:nvGrpSpPr>
              <p:cNvPr id="35" name="Group 1284"/>
              <p:cNvGrpSpPr>
                <a:grpSpLocks/>
              </p:cNvGrpSpPr>
              <p:nvPr/>
            </p:nvGrpSpPr>
            <p:grpSpPr bwMode="auto">
              <a:xfrm>
                <a:off x="1542" y="1950"/>
                <a:ext cx="325" cy="157"/>
                <a:chOff x="210" y="1201"/>
                <a:chExt cx="325" cy="157"/>
              </a:xfrm>
            </p:grpSpPr>
            <p:sp>
              <p:nvSpPr>
                <p:cNvPr id="94" name="Line 1285"/>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5" name="Line 1286"/>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6" name="Line 1287"/>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7" name="Line 1288"/>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8" name="Line 1289"/>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9" name="Line 1290"/>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0" name="Line 1291"/>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1" name="Line 1292"/>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6" name="Group 1293"/>
              <p:cNvGrpSpPr>
                <a:grpSpLocks/>
              </p:cNvGrpSpPr>
              <p:nvPr/>
            </p:nvGrpSpPr>
            <p:grpSpPr bwMode="auto">
              <a:xfrm>
                <a:off x="2855" y="2335"/>
                <a:ext cx="331" cy="164"/>
                <a:chOff x="1523" y="1586"/>
                <a:chExt cx="331" cy="164"/>
              </a:xfrm>
            </p:grpSpPr>
            <p:sp>
              <p:nvSpPr>
                <p:cNvPr id="86" name="Line 1294"/>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1295"/>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Line 1296"/>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1297"/>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1298"/>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1" name="Line 1299"/>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2" name="Line 1300"/>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3" name="Line 1301"/>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7" name="Group 1302"/>
              <p:cNvGrpSpPr>
                <a:grpSpLocks/>
              </p:cNvGrpSpPr>
              <p:nvPr/>
            </p:nvGrpSpPr>
            <p:grpSpPr bwMode="auto">
              <a:xfrm>
                <a:off x="1623" y="2546"/>
                <a:ext cx="1549" cy="1161"/>
                <a:chOff x="2154" y="1749"/>
                <a:chExt cx="1549" cy="1161"/>
              </a:xfrm>
            </p:grpSpPr>
            <p:sp>
              <p:nvSpPr>
                <p:cNvPr id="83" name="Rectangle 1303"/>
                <p:cNvSpPr>
                  <a:spLocks noChangeArrowheads="1"/>
                </p:cNvSpPr>
                <p:nvPr/>
              </p:nvSpPr>
              <p:spPr bwMode="auto">
                <a:xfrm>
                  <a:off x="2154" y="1991"/>
                  <a:ext cx="1549" cy="919"/>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84" name="Line 1304"/>
                <p:cNvSpPr>
                  <a:spLocks noChangeShapeType="1"/>
                </p:cNvSpPr>
                <p:nvPr/>
              </p:nvSpPr>
              <p:spPr bwMode="auto">
                <a:xfrm>
                  <a:off x="2662"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Line 1305"/>
                <p:cNvSpPr>
                  <a:spLocks noChangeShapeType="1"/>
                </p:cNvSpPr>
                <p:nvPr/>
              </p:nvSpPr>
              <p:spPr bwMode="auto">
                <a:xfrm>
                  <a:off x="3170"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8" name="Line 1306"/>
              <p:cNvSpPr>
                <a:spLocks noChangeShapeType="1"/>
              </p:cNvSpPr>
              <p:nvPr/>
            </p:nvSpPr>
            <p:spPr bwMode="auto">
              <a:xfrm flipV="1">
                <a:off x="1623" y="3685"/>
                <a:ext cx="1549" cy="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Line 1307"/>
              <p:cNvSpPr>
                <a:spLocks noChangeShapeType="1"/>
              </p:cNvSpPr>
              <p:nvPr/>
            </p:nvSpPr>
            <p:spPr bwMode="auto">
              <a:xfrm>
                <a:off x="1624" y="3705"/>
                <a:ext cx="1548"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0" name="Line 1308"/>
              <p:cNvSpPr>
                <a:spLocks noChangeShapeType="1"/>
              </p:cNvSpPr>
              <p:nvPr/>
            </p:nvSpPr>
            <p:spPr bwMode="auto">
              <a:xfrm>
                <a:off x="1655" y="3709"/>
                <a:ext cx="0" cy="3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Line 1309"/>
              <p:cNvSpPr>
                <a:spLocks noChangeShapeType="1"/>
              </p:cNvSpPr>
              <p:nvPr/>
            </p:nvSpPr>
            <p:spPr bwMode="auto">
              <a:xfrm>
                <a:off x="2368" y="3705"/>
                <a:ext cx="0"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Line 1310"/>
              <p:cNvSpPr>
                <a:spLocks noChangeShapeType="1"/>
              </p:cNvSpPr>
              <p:nvPr/>
            </p:nvSpPr>
            <p:spPr bwMode="auto">
              <a:xfrm>
                <a:off x="2399" y="3705"/>
                <a:ext cx="0"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Line 1311"/>
              <p:cNvSpPr>
                <a:spLocks noChangeShapeType="1"/>
              </p:cNvSpPr>
              <p:nvPr/>
            </p:nvSpPr>
            <p:spPr bwMode="auto">
              <a:xfrm>
                <a:off x="3109" y="3705"/>
                <a:ext cx="0" cy="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Line 1312"/>
              <p:cNvSpPr>
                <a:spLocks noChangeShapeType="1"/>
              </p:cNvSpPr>
              <p:nvPr/>
            </p:nvSpPr>
            <p:spPr bwMode="auto">
              <a:xfrm>
                <a:off x="1653" y="3742"/>
                <a:ext cx="714"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Line 1313"/>
              <p:cNvSpPr>
                <a:spLocks noChangeShapeType="1"/>
              </p:cNvSpPr>
              <p:nvPr/>
            </p:nvSpPr>
            <p:spPr bwMode="auto">
              <a:xfrm>
                <a:off x="2400" y="3746"/>
                <a:ext cx="70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Line 1314"/>
              <p:cNvSpPr>
                <a:spLocks noChangeShapeType="1"/>
              </p:cNvSpPr>
              <p:nvPr/>
            </p:nvSpPr>
            <p:spPr bwMode="auto">
              <a:xfrm>
                <a:off x="2378" y="3683"/>
                <a:ext cx="0" cy="1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47" name="Group 1315"/>
              <p:cNvGrpSpPr>
                <a:grpSpLocks/>
              </p:cNvGrpSpPr>
              <p:nvPr/>
            </p:nvGrpSpPr>
            <p:grpSpPr bwMode="auto">
              <a:xfrm>
                <a:off x="2853" y="2141"/>
                <a:ext cx="331" cy="164"/>
                <a:chOff x="1523" y="1586"/>
                <a:chExt cx="331" cy="164"/>
              </a:xfrm>
            </p:grpSpPr>
            <p:sp>
              <p:nvSpPr>
                <p:cNvPr id="75" name="Line 1316"/>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Line 1317"/>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7" name="Line 1318"/>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8" name="Line 1319"/>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1320"/>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0" name="Line 1321"/>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1322"/>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1323"/>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8" name="Group 1324"/>
              <p:cNvGrpSpPr>
                <a:grpSpLocks/>
              </p:cNvGrpSpPr>
              <p:nvPr/>
            </p:nvGrpSpPr>
            <p:grpSpPr bwMode="auto">
              <a:xfrm>
                <a:off x="2854" y="1951"/>
                <a:ext cx="331" cy="164"/>
                <a:chOff x="1523" y="1586"/>
                <a:chExt cx="331" cy="164"/>
              </a:xfrm>
            </p:grpSpPr>
            <p:sp>
              <p:nvSpPr>
                <p:cNvPr id="67" name="Line 1325"/>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 name="Line 1326"/>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9" name="Line 1327"/>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 name="Line 1328"/>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1" name="Line 1329"/>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 name="Line 1330"/>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3" name="Line 1331"/>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4" name="Line 1332"/>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9" name="Group 1333"/>
              <p:cNvGrpSpPr>
                <a:grpSpLocks/>
              </p:cNvGrpSpPr>
              <p:nvPr/>
            </p:nvGrpSpPr>
            <p:grpSpPr bwMode="auto">
              <a:xfrm>
                <a:off x="1541" y="2145"/>
                <a:ext cx="325" cy="157"/>
                <a:chOff x="210" y="1201"/>
                <a:chExt cx="325" cy="157"/>
              </a:xfrm>
            </p:grpSpPr>
            <p:sp>
              <p:nvSpPr>
                <p:cNvPr id="59" name="Line 1334"/>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0" name="Line 1335"/>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1" name="Line 1336"/>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2" name="Line 1337"/>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Line 1338"/>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4" name="Line 1339"/>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Line 1340"/>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6" name="Line 1341"/>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50" name="Group 1342"/>
              <p:cNvGrpSpPr>
                <a:grpSpLocks/>
              </p:cNvGrpSpPr>
              <p:nvPr/>
            </p:nvGrpSpPr>
            <p:grpSpPr bwMode="auto">
              <a:xfrm>
                <a:off x="1541" y="2336"/>
                <a:ext cx="325" cy="157"/>
                <a:chOff x="210" y="1201"/>
                <a:chExt cx="325" cy="157"/>
              </a:xfrm>
            </p:grpSpPr>
            <p:sp>
              <p:nvSpPr>
                <p:cNvPr id="51" name="Line 1343"/>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 name="Line 1344"/>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3" name="Line 1345"/>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4" name="Line 1346"/>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Line 1347"/>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6" name="Line 1348"/>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Line 1349"/>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Line 1350"/>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31" name="Rectangle 1351"/>
            <p:cNvSpPr>
              <a:spLocks noChangeArrowheads="1"/>
            </p:cNvSpPr>
            <p:nvPr/>
          </p:nvSpPr>
          <p:spPr bwMode="auto">
            <a:xfrm>
              <a:off x="2193" y="3480"/>
              <a:ext cx="262" cy="275"/>
            </a:xfrm>
            <a:prstGeom prst="rect">
              <a:avLst/>
            </a:prstGeom>
            <a:solidFill>
              <a:srgbClr val="808080">
                <a:alpha val="2000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2" name="Text Box 1352"/>
            <p:cNvSpPr txBox="1">
              <a:spLocks noChangeArrowheads="1"/>
            </p:cNvSpPr>
            <p:nvPr/>
          </p:nvSpPr>
          <p:spPr bwMode="auto">
            <a:xfrm flipH="1" flipV="1">
              <a:off x="2127" y="3499"/>
              <a:ext cx="388" cy="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4</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 MVA </a:t>
              </a:r>
            </a:p>
          </p:txBody>
        </p:sp>
      </p:grpSp>
      <p:sp>
        <p:nvSpPr>
          <p:cNvPr id="114" name="Rectangle 1555"/>
          <p:cNvSpPr>
            <a:spLocks noChangeArrowheads="1"/>
          </p:cNvSpPr>
          <p:nvPr/>
        </p:nvSpPr>
        <p:spPr bwMode="auto">
          <a:xfrm rot="16200000">
            <a:off x="7845425" y="3829050"/>
            <a:ext cx="152400" cy="152400"/>
          </a:xfrm>
          <a:prstGeom prst="rect">
            <a:avLst/>
          </a:prstGeom>
          <a:solidFill>
            <a:srgbClr val="FF3300"/>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nvGrpSpPr>
          <p:cNvPr id="116" name="Group 554"/>
          <p:cNvGrpSpPr>
            <a:grpSpLocks/>
          </p:cNvGrpSpPr>
          <p:nvPr/>
        </p:nvGrpSpPr>
        <p:grpSpPr bwMode="auto">
          <a:xfrm>
            <a:off x="7223125" y="5334000"/>
            <a:ext cx="152400" cy="838200"/>
            <a:chOff x="624" y="1824"/>
            <a:chExt cx="96" cy="528"/>
          </a:xfrm>
        </p:grpSpPr>
        <p:sp>
          <p:nvSpPr>
            <p:cNvPr id="117" name="Line 555"/>
            <p:cNvSpPr>
              <a:spLocks noChangeShapeType="1"/>
            </p:cNvSpPr>
            <p:nvPr/>
          </p:nvSpPr>
          <p:spPr bwMode="auto">
            <a:xfrm>
              <a:off x="672" y="1824"/>
              <a:ext cx="0" cy="336"/>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Rectangle 556"/>
            <p:cNvSpPr>
              <a:spLocks noChangeArrowheads="1"/>
            </p:cNvSpPr>
            <p:nvPr/>
          </p:nvSpPr>
          <p:spPr bwMode="auto">
            <a:xfrm>
              <a:off x="624" y="1920"/>
              <a:ext cx="96" cy="96"/>
            </a:xfrm>
            <a:prstGeom prst="rect">
              <a:avLst/>
            </a:prstGeom>
            <a:solidFill>
              <a:srgbClr val="000000"/>
            </a:solidFill>
            <a:ln w="2857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9" name="Line 557"/>
            <p:cNvSpPr>
              <a:spLocks noChangeShapeType="1"/>
            </p:cNvSpPr>
            <p:nvPr/>
          </p:nvSpPr>
          <p:spPr bwMode="auto">
            <a:xfrm>
              <a:off x="672" y="2016"/>
              <a:ext cx="0" cy="336"/>
            </a:xfrm>
            <a:prstGeom prst="line">
              <a:avLst/>
            </a:prstGeom>
            <a:noFill/>
            <a:ln w="2857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22" name="Text Box 56"/>
          <p:cNvSpPr txBox="1">
            <a:spLocks noChangeArrowheads="1"/>
          </p:cNvSpPr>
          <p:nvPr/>
        </p:nvSpPr>
        <p:spPr bwMode="auto">
          <a:xfrm>
            <a:off x="7410450" y="2016125"/>
            <a:ext cx="100540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dirty="0">
                <a:solidFill>
                  <a:srgbClr val="000000"/>
                </a:solidFill>
                <a:latin typeface="Arial" charset="0"/>
              </a:rPr>
              <a:t>12.47 kV</a:t>
            </a:r>
          </a:p>
        </p:txBody>
      </p:sp>
      <p:sp>
        <p:nvSpPr>
          <p:cNvPr id="123" name="Line 1528"/>
          <p:cNvSpPr>
            <a:spLocks noChangeShapeType="1"/>
          </p:cNvSpPr>
          <p:nvPr/>
        </p:nvSpPr>
        <p:spPr bwMode="auto">
          <a:xfrm rot="16200000">
            <a:off x="7730332" y="3860006"/>
            <a:ext cx="374650" cy="7937"/>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24" name="Group 564"/>
          <p:cNvGrpSpPr>
            <a:grpSpLocks/>
          </p:cNvGrpSpPr>
          <p:nvPr/>
        </p:nvGrpSpPr>
        <p:grpSpPr bwMode="auto">
          <a:xfrm>
            <a:off x="7223125" y="5791200"/>
            <a:ext cx="152400" cy="228600"/>
            <a:chOff x="336" y="768"/>
            <a:chExt cx="192" cy="288"/>
          </a:xfrm>
        </p:grpSpPr>
        <p:sp>
          <p:nvSpPr>
            <p:cNvPr id="125" name="Oval 565"/>
            <p:cNvSpPr>
              <a:spLocks noChangeArrowheads="1"/>
            </p:cNvSpPr>
            <p:nvPr/>
          </p:nvSpPr>
          <p:spPr bwMode="auto">
            <a:xfrm>
              <a:off x="336" y="768"/>
              <a:ext cx="192" cy="192"/>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26" name="Oval 566"/>
            <p:cNvSpPr>
              <a:spLocks noChangeArrowheads="1"/>
            </p:cNvSpPr>
            <p:nvPr/>
          </p:nvSpPr>
          <p:spPr bwMode="auto">
            <a:xfrm>
              <a:off x="336" y="864"/>
              <a:ext cx="192" cy="192"/>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sp>
        <p:nvSpPr>
          <p:cNvPr id="127" name="Line 1353"/>
          <p:cNvSpPr>
            <a:spLocks noChangeShapeType="1"/>
          </p:cNvSpPr>
          <p:nvPr/>
        </p:nvSpPr>
        <p:spPr bwMode="auto">
          <a:xfrm flipV="1">
            <a:off x="7391400" y="4059238"/>
            <a:ext cx="530225" cy="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314455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529" y="1499616"/>
            <a:ext cx="5123130" cy="4828159"/>
          </a:xfrm>
        </p:spPr>
        <p:txBody>
          <a:bodyPr/>
          <a:lstStyle/>
          <a:p>
            <a:r>
              <a:rPr lang="en-US" dirty="0"/>
              <a:t>Bill of Materials:</a:t>
            </a:r>
          </a:p>
          <a:p>
            <a:pPr lvl="1"/>
            <a:r>
              <a:rPr lang="en-US" dirty="0"/>
              <a:t>2 x 4 MVAR D-VAR STATCOM Modules</a:t>
            </a:r>
          </a:p>
          <a:p>
            <a:pPr lvl="1"/>
            <a:r>
              <a:rPr lang="en-US" dirty="0"/>
              <a:t>8 MVA 12.47kV/480V transformer</a:t>
            </a:r>
          </a:p>
          <a:p>
            <a:pPr lvl="1"/>
            <a:r>
              <a:rPr lang="en-US" dirty="0"/>
              <a:t>Master Control Enclosure (MCE)</a:t>
            </a:r>
          </a:p>
          <a:p>
            <a:pPr lvl="1"/>
            <a:r>
              <a:rPr lang="en-US" dirty="0"/>
              <a:t>12.47 kV circuit breakers</a:t>
            </a:r>
          </a:p>
          <a:p>
            <a:r>
              <a:rPr lang="en-US" dirty="0"/>
              <a:t>Budgetary pricing</a:t>
            </a:r>
          </a:p>
          <a:p>
            <a:pPr lvl="1"/>
            <a:r>
              <a:rPr lang="en-US" dirty="0"/>
              <a:t>$1,191,461 USD</a:t>
            </a:r>
          </a:p>
        </p:txBody>
      </p:sp>
      <p:sp>
        <p:nvSpPr>
          <p:cNvPr id="3" name="Slide Number Placeholder 2"/>
          <p:cNvSpPr>
            <a:spLocks noGrp="1"/>
          </p:cNvSpPr>
          <p:nvPr>
            <p:ph type="sldNum" sz="quarter" idx="15"/>
          </p:nvPr>
        </p:nvSpPr>
        <p:spPr/>
        <p:txBody>
          <a:bodyPr/>
          <a:lstStyle/>
          <a:p>
            <a:fld id="{DAB910CF-B23D-4FE7-8D06-6070260B8041}" type="slidenum">
              <a:rPr lang="en-US" smtClean="0"/>
              <a:pPr/>
              <a:t>14</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normAutofit fontScale="90000"/>
          </a:bodyPr>
          <a:lstStyle/>
          <a:p>
            <a:r>
              <a:rPr lang="en-US" dirty="0"/>
              <a:t>Option 3 – D-VAR STATCOM (8 MVAR)</a:t>
            </a:r>
          </a:p>
        </p:txBody>
      </p:sp>
      <p:sp>
        <p:nvSpPr>
          <p:cNvPr id="6" name="Text Placeholder 5"/>
          <p:cNvSpPr>
            <a:spLocks noGrp="1"/>
          </p:cNvSpPr>
          <p:nvPr>
            <p:ph type="body" sz="quarter" idx="17"/>
          </p:nvPr>
        </p:nvSpPr>
        <p:spPr/>
        <p:txBody>
          <a:bodyPr/>
          <a:lstStyle/>
          <a:p>
            <a:r>
              <a:rPr lang="en-US" dirty="0">
                <a:solidFill>
                  <a:srgbClr val="00B050"/>
                </a:solidFill>
              </a:rPr>
              <a:t>30-35% voltage rebuild</a:t>
            </a:r>
            <a:endParaRPr lang="en-US" dirty="0"/>
          </a:p>
        </p:txBody>
      </p:sp>
      <p:sp>
        <p:nvSpPr>
          <p:cNvPr id="8" name="Line 843"/>
          <p:cNvSpPr>
            <a:spLocks noChangeShapeType="1"/>
          </p:cNvSpPr>
          <p:nvPr/>
        </p:nvSpPr>
        <p:spPr bwMode="auto">
          <a:xfrm flipV="1">
            <a:off x="6476999" y="5324474"/>
            <a:ext cx="1625601"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Text Box 1029"/>
          <p:cNvSpPr txBox="1">
            <a:spLocks noChangeArrowheads="1"/>
          </p:cNvSpPr>
          <p:nvPr/>
        </p:nvSpPr>
        <p:spPr bwMode="auto">
          <a:xfrm>
            <a:off x="6371716" y="2646294"/>
            <a:ext cx="942887" cy="600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2 x 4 MVAR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PQ-IVR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Inverters</a:t>
            </a:r>
          </a:p>
        </p:txBody>
      </p:sp>
      <p:sp>
        <p:nvSpPr>
          <p:cNvPr id="10" name="Line 1534"/>
          <p:cNvSpPr>
            <a:spLocks noChangeShapeType="1"/>
          </p:cNvSpPr>
          <p:nvPr/>
        </p:nvSpPr>
        <p:spPr bwMode="auto">
          <a:xfrm flipH="1" flipV="1">
            <a:off x="6476999" y="2362199"/>
            <a:ext cx="1117600"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Text Box 1563"/>
          <p:cNvSpPr txBox="1">
            <a:spLocks noChangeArrowheads="1"/>
          </p:cNvSpPr>
          <p:nvPr/>
        </p:nvSpPr>
        <p:spPr bwMode="auto">
          <a:xfrm>
            <a:off x="6127370" y="6172201"/>
            <a:ext cx="234391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Times New Roman" pitchFamily="18" charset="0"/>
              </a:rPr>
              <a:t>Up to 1 MVA </a:t>
            </a:r>
            <a:r>
              <a:rPr lang="en-US" altLang="en-US" sz="1400" b="1" kern="0" dirty="0">
                <a:solidFill>
                  <a:srgbClr val="000000"/>
                </a:solidFill>
              </a:rPr>
              <a:t>customer load</a:t>
            </a:r>
            <a:endParaRPr kumimoji="0" lang="en-US" altLang="en-US" sz="1400" b="1" i="0" u="none" strike="noStrike" kern="0" cap="none" spc="0" normalizeH="0" baseline="0" noProof="0" dirty="0">
              <a:ln>
                <a:noFill/>
              </a:ln>
              <a:solidFill>
                <a:srgbClr val="000000"/>
              </a:solidFill>
              <a:effectLst/>
              <a:uLnTx/>
              <a:uFillTx/>
              <a:latin typeface="Times New Roman" pitchFamily="18" charset="0"/>
            </a:endParaRPr>
          </a:p>
        </p:txBody>
      </p:sp>
      <p:sp>
        <p:nvSpPr>
          <p:cNvPr id="12" name="Line 1082"/>
          <p:cNvSpPr>
            <a:spLocks noChangeShapeType="1"/>
          </p:cNvSpPr>
          <p:nvPr/>
        </p:nvSpPr>
        <p:spPr bwMode="auto">
          <a:xfrm flipH="1" flipV="1">
            <a:off x="7391400" y="2362200"/>
            <a:ext cx="9525" cy="297180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 name="Rectangle 1270"/>
          <p:cNvSpPr>
            <a:spLocks noChangeArrowheads="1"/>
          </p:cNvSpPr>
          <p:nvPr/>
        </p:nvSpPr>
        <p:spPr bwMode="auto">
          <a:xfrm rot="10800000">
            <a:off x="7791588" y="3331984"/>
            <a:ext cx="855189" cy="344660"/>
          </a:xfrm>
          <a:prstGeom prst="rect">
            <a:avLst/>
          </a:prstGeom>
          <a:solidFill>
            <a:srgbClr val="00CC99">
              <a:alpha val="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nvGrpSpPr>
          <p:cNvPr id="34" name="Group 1271"/>
          <p:cNvGrpSpPr>
            <a:grpSpLocks/>
          </p:cNvGrpSpPr>
          <p:nvPr/>
        </p:nvGrpSpPr>
        <p:grpSpPr bwMode="auto">
          <a:xfrm rot="10800000">
            <a:off x="7831442" y="3378072"/>
            <a:ext cx="119012" cy="280538"/>
            <a:chOff x="2855" y="1131"/>
            <a:chExt cx="436" cy="560"/>
          </a:xfrm>
        </p:grpSpPr>
        <p:sp>
          <p:nvSpPr>
            <p:cNvPr id="102" name="Oval 1272"/>
            <p:cNvSpPr>
              <a:spLocks noChangeArrowheads="1"/>
            </p:cNvSpPr>
            <p:nvPr/>
          </p:nvSpPr>
          <p:spPr bwMode="auto">
            <a:xfrm>
              <a:off x="2863" y="1131"/>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3" name="Oval 1273"/>
            <p:cNvSpPr>
              <a:spLocks noChangeArrowheads="1"/>
            </p:cNvSpPr>
            <p:nvPr/>
          </p:nvSpPr>
          <p:spPr bwMode="auto">
            <a:xfrm>
              <a:off x="2873" y="1139"/>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4" name="Oval 1274"/>
            <p:cNvSpPr>
              <a:spLocks noChangeArrowheads="1"/>
            </p:cNvSpPr>
            <p:nvPr/>
          </p:nvSpPr>
          <p:spPr bwMode="auto">
            <a:xfrm>
              <a:off x="2907" y="1155"/>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5" name="Oval 1275"/>
            <p:cNvSpPr>
              <a:spLocks noChangeArrowheads="1"/>
            </p:cNvSpPr>
            <p:nvPr/>
          </p:nvSpPr>
          <p:spPr bwMode="auto">
            <a:xfrm>
              <a:off x="2861" y="1367"/>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6" name="Oval 1276"/>
            <p:cNvSpPr>
              <a:spLocks noChangeArrowheads="1"/>
            </p:cNvSpPr>
            <p:nvPr/>
          </p:nvSpPr>
          <p:spPr bwMode="auto">
            <a:xfrm>
              <a:off x="2871" y="1375"/>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7" name="Oval 1277"/>
            <p:cNvSpPr>
              <a:spLocks noChangeArrowheads="1"/>
            </p:cNvSpPr>
            <p:nvPr/>
          </p:nvSpPr>
          <p:spPr bwMode="auto">
            <a:xfrm>
              <a:off x="2905" y="1391"/>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8" name="Oval 1278"/>
            <p:cNvSpPr>
              <a:spLocks noChangeArrowheads="1"/>
            </p:cNvSpPr>
            <p:nvPr/>
          </p:nvSpPr>
          <p:spPr bwMode="auto">
            <a:xfrm>
              <a:off x="2855" y="1604"/>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9" name="Oval 1279"/>
            <p:cNvSpPr>
              <a:spLocks noChangeArrowheads="1"/>
            </p:cNvSpPr>
            <p:nvPr/>
          </p:nvSpPr>
          <p:spPr bwMode="auto">
            <a:xfrm>
              <a:off x="2865" y="1612"/>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0" name="Oval 1280"/>
            <p:cNvSpPr>
              <a:spLocks noChangeArrowheads="1"/>
            </p:cNvSpPr>
            <p:nvPr/>
          </p:nvSpPr>
          <p:spPr bwMode="auto">
            <a:xfrm>
              <a:off x="2899" y="1628"/>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1" name="Oval 1281"/>
            <p:cNvSpPr>
              <a:spLocks noChangeArrowheads="1"/>
            </p:cNvSpPr>
            <p:nvPr/>
          </p:nvSpPr>
          <p:spPr bwMode="auto">
            <a:xfrm>
              <a:off x="3146" y="1604"/>
              <a:ext cx="145" cy="8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2" name="Oval 1282"/>
            <p:cNvSpPr>
              <a:spLocks noChangeArrowheads="1"/>
            </p:cNvSpPr>
            <p:nvPr/>
          </p:nvSpPr>
          <p:spPr bwMode="auto">
            <a:xfrm>
              <a:off x="3171" y="1616"/>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3" name="Oval 1283"/>
            <p:cNvSpPr>
              <a:spLocks noChangeArrowheads="1"/>
            </p:cNvSpPr>
            <p:nvPr/>
          </p:nvSpPr>
          <p:spPr bwMode="auto">
            <a:xfrm>
              <a:off x="3205" y="1632"/>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grpSp>
        <p:nvGrpSpPr>
          <p:cNvPr id="36" name="Group 1293"/>
          <p:cNvGrpSpPr>
            <a:grpSpLocks/>
          </p:cNvGrpSpPr>
          <p:nvPr/>
        </p:nvGrpSpPr>
        <p:grpSpPr bwMode="auto">
          <a:xfrm rot="10800000">
            <a:off x="7701511" y="3361540"/>
            <a:ext cx="90351" cy="82157"/>
            <a:chOff x="1523" y="1586"/>
            <a:chExt cx="331" cy="164"/>
          </a:xfrm>
        </p:grpSpPr>
        <p:sp>
          <p:nvSpPr>
            <p:cNvPr id="86" name="Line 1294"/>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1295"/>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Line 1296"/>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1297"/>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1298"/>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1" name="Line 1299"/>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2" name="Line 1300"/>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3" name="Line 1301"/>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7" name="Group 1302"/>
          <p:cNvGrpSpPr>
            <a:grpSpLocks/>
          </p:cNvGrpSpPr>
          <p:nvPr/>
        </p:nvGrpSpPr>
        <p:grpSpPr bwMode="auto">
          <a:xfrm rot="10800000">
            <a:off x="7705332" y="2756380"/>
            <a:ext cx="422821" cy="581615"/>
            <a:chOff x="2154" y="1749"/>
            <a:chExt cx="1549" cy="1161"/>
          </a:xfrm>
        </p:grpSpPr>
        <p:sp>
          <p:nvSpPr>
            <p:cNvPr id="83" name="Rectangle 1303"/>
            <p:cNvSpPr>
              <a:spLocks noChangeArrowheads="1"/>
            </p:cNvSpPr>
            <p:nvPr/>
          </p:nvSpPr>
          <p:spPr bwMode="auto">
            <a:xfrm>
              <a:off x="2154" y="1991"/>
              <a:ext cx="1549" cy="919"/>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84" name="Line 1304"/>
            <p:cNvSpPr>
              <a:spLocks noChangeShapeType="1"/>
            </p:cNvSpPr>
            <p:nvPr/>
          </p:nvSpPr>
          <p:spPr bwMode="auto">
            <a:xfrm>
              <a:off x="2662"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Line 1305"/>
            <p:cNvSpPr>
              <a:spLocks noChangeShapeType="1"/>
            </p:cNvSpPr>
            <p:nvPr/>
          </p:nvSpPr>
          <p:spPr bwMode="auto">
            <a:xfrm>
              <a:off x="3170"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8" name="Line 1306"/>
          <p:cNvSpPr>
            <a:spLocks noChangeShapeType="1"/>
          </p:cNvSpPr>
          <p:nvPr/>
        </p:nvSpPr>
        <p:spPr bwMode="auto">
          <a:xfrm rot="10800000" flipV="1">
            <a:off x="7705332" y="2766901"/>
            <a:ext cx="422821" cy="50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Line 1307"/>
          <p:cNvSpPr>
            <a:spLocks noChangeShapeType="1"/>
          </p:cNvSpPr>
          <p:nvPr/>
        </p:nvSpPr>
        <p:spPr bwMode="auto">
          <a:xfrm rot="10800000">
            <a:off x="7705332" y="2756380"/>
            <a:ext cx="422548" cy="100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0" name="Line 1308"/>
          <p:cNvSpPr>
            <a:spLocks noChangeShapeType="1"/>
          </p:cNvSpPr>
          <p:nvPr/>
        </p:nvSpPr>
        <p:spPr bwMode="auto">
          <a:xfrm rot="10800000">
            <a:off x="8119418" y="2739348"/>
            <a:ext cx="0" cy="1603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Line 1309"/>
          <p:cNvSpPr>
            <a:spLocks noChangeShapeType="1"/>
          </p:cNvSpPr>
          <p:nvPr/>
        </p:nvSpPr>
        <p:spPr bwMode="auto">
          <a:xfrm rot="10800000">
            <a:off x="7924795" y="2737845"/>
            <a:ext cx="0" cy="195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Line 1310"/>
          <p:cNvSpPr>
            <a:spLocks noChangeShapeType="1"/>
          </p:cNvSpPr>
          <p:nvPr/>
        </p:nvSpPr>
        <p:spPr bwMode="auto">
          <a:xfrm rot="10800000">
            <a:off x="7916333" y="2737845"/>
            <a:ext cx="0" cy="195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Line 1311"/>
          <p:cNvSpPr>
            <a:spLocks noChangeShapeType="1"/>
          </p:cNvSpPr>
          <p:nvPr/>
        </p:nvSpPr>
        <p:spPr bwMode="auto">
          <a:xfrm rot="10800000">
            <a:off x="7722529" y="2738847"/>
            <a:ext cx="0" cy="1853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Line 1312"/>
          <p:cNvSpPr>
            <a:spLocks noChangeShapeType="1"/>
          </p:cNvSpPr>
          <p:nvPr/>
        </p:nvSpPr>
        <p:spPr bwMode="auto">
          <a:xfrm rot="10800000">
            <a:off x="7925068" y="2737344"/>
            <a:ext cx="194896" cy="150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Line 1313"/>
          <p:cNvSpPr>
            <a:spLocks noChangeShapeType="1"/>
          </p:cNvSpPr>
          <p:nvPr/>
        </p:nvSpPr>
        <p:spPr bwMode="auto">
          <a:xfrm rot="10800000">
            <a:off x="7723075" y="2736843"/>
            <a:ext cx="19298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Line 1314"/>
          <p:cNvSpPr>
            <a:spLocks noChangeShapeType="1"/>
          </p:cNvSpPr>
          <p:nvPr/>
        </p:nvSpPr>
        <p:spPr bwMode="auto">
          <a:xfrm rot="10800000">
            <a:off x="7922066" y="2760388"/>
            <a:ext cx="0" cy="8015"/>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47" name="Group 1315"/>
          <p:cNvGrpSpPr>
            <a:grpSpLocks/>
          </p:cNvGrpSpPr>
          <p:nvPr/>
        </p:nvGrpSpPr>
        <p:grpSpPr bwMode="auto">
          <a:xfrm rot="10800000">
            <a:off x="7702057" y="3458726"/>
            <a:ext cx="90351" cy="82157"/>
            <a:chOff x="1523" y="1586"/>
            <a:chExt cx="331" cy="164"/>
          </a:xfrm>
        </p:grpSpPr>
        <p:sp>
          <p:nvSpPr>
            <p:cNvPr id="75" name="Line 1316"/>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Line 1317"/>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7" name="Line 1318"/>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8" name="Line 1319"/>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1320"/>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0" name="Line 1321"/>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1322"/>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1323"/>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8" name="Group 1324"/>
          <p:cNvGrpSpPr>
            <a:grpSpLocks/>
          </p:cNvGrpSpPr>
          <p:nvPr/>
        </p:nvGrpSpPr>
        <p:grpSpPr bwMode="auto">
          <a:xfrm rot="10800000">
            <a:off x="7701784" y="3553909"/>
            <a:ext cx="90351" cy="82157"/>
            <a:chOff x="1523" y="1586"/>
            <a:chExt cx="331" cy="164"/>
          </a:xfrm>
        </p:grpSpPr>
        <p:sp>
          <p:nvSpPr>
            <p:cNvPr id="67" name="Line 1325"/>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 name="Line 1326"/>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9" name="Line 1327"/>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 name="Line 1328"/>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1" name="Line 1329"/>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 name="Line 1330"/>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3" name="Line 1331"/>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4" name="Line 1332"/>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1" name="Rectangle 1351"/>
          <p:cNvSpPr>
            <a:spLocks noChangeArrowheads="1"/>
          </p:cNvSpPr>
          <p:nvPr/>
        </p:nvSpPr>
        <p:spPr bwMode="auto">
          <a:xfrm rot="10800000">
            <a:off x="7693287" y="2763846"/>
            <a:ext cx="430933" cy="463995"/>
          </a:xfrm>
          <a:prstGeom prst="rect">
            <a:avLst/>
          </a:prstGeom>
          <a:solidFill>
            <a:srgbClr val="808080">
              <a:alpha val="2000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2" name="Text Box 1352"/>
          <p:cNvSpPr txBox="1">
            <a:spLocks noChangeArrowheads="1"/>
          </p:cNvSpPr>
          <p:nvPr/>
        </p:nvSpPr>
        <p:spPr bwMode="auto">
          <a:xfrm rot="10800000" flipH="1" flipV="1">
            <a:off x="7594600" y="2795904"/>
            <a:ext cx="638175" cy="399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4</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 MVA </a:t>
            </a:r>
          </a:p>
        </p:txBody>
      </p:sp>
      <p:sp>
        <p:nvSpPr>
          <p:cNvPr id="114" name="Rectangle 1555"/>
          <p:cNvSpPr>
            <a:spLocks noChangeArrowheads="1"/>
          </p:cNvSpPr>
          <p:nvPr/>
        </p:nvSpPr>
        <p:spPr bwMode="auto">
          <a:xfrm rot="16200000">
            <a:off x="8153400" y="3829050"/>
            <a:ext cx="152400" cy="152400"/>
          </a:xfrm>
          <a:prstGeom prst="rect">
            <a:avLst/>
          </a:prstGeom>
          <a:solidFill>
            <a:srgbClr val="FF3300"/>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nvGrpSpPr>
          <p:cNvPr id="116" name="Group 554"/>
          <p:cNvGrpSpPr>
            <a:grpSpLocks/>
          </p:cNvGrpSpPr>
          <p:nvPr/>
        </p:nvGrpSpPr>
        <p:grpSpPr bwMode="auto">
          <a:xfrm>
            <a:off x="7223125" y="5334000"/>
            <a:ext cx="152400" cy="838200"/>
            <a:chOff x="624" y="1824"/>
            <a:chExt cx="96" cy="528"/>
          </a:xfrm>
        </p:grpSpPr>
        <p:sp>
          <p:nvSpPr>
            <p:cNvPr id="117" name="Line 555"/>
            <p:cNvSpPr>
              <a:spLocks noChangeShapeType="1"/>
            </p:cNvSpPr>
            <p:nvPr/>
          </p:nvSpPr>
          <p:spPr bwMode="auto">
            <a:xfrm>
              <a:off x="672" y="1824"/>
              <a:ext cx="0" cy="336"/>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Rectangle 556"/>
            <p:cNvSpPr>
              <a:spLocks noChangeArrowheads="1"/>
            </p:cNvSpPr>
            <p:nvPr/>
          </p:nvSpPr>
          <p:spPr bwMode="auto">
            <a:xfrm>
              <a:off x="624" y="1920"/>
              <a:ext cx="96" cy="96"/>
            </a:xfrm>
            <a:prstGeom prst="rect">
              <a:avLst/>
            </a:prstGeom>
            <a:solidFill>
              <a:srgbClr val="000000"/>
            </a:solidFill>
            <a:ln w="2857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9" name="Line 557"/>
            <p:cNvSpPr>
              <a:spLocks noChangeShapeType="1"/>
            </p:cNvSpPr>
            <p:nvPr/>
          </p:nvSpPr>
          <p:spPr bwMode="auto">
            <a:xfrm>
              <a:off x="672" y="2016"/>
              <a:ext cx="0" cy="336"/>
            </a:xfrm>
            <a:prstGeom prst="line">
              <a:avLst/>
            </a:prstGeom>
            <a:noFill/>
            <a:ln w="2857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22" name="Text Box 56"/>
          <p:cNvSpPr txBox="1">
            <a:spLocks noChangeArrowheads="1"/>
          </p:cNvSpPr>
          <p:nvPr/>
        </p:nvSpPr>
        <p:spPr bwMode="auto">
          <a:xfrm>
            <a:off x="7410450" y="2016125"/>
            <a:ext cx="100540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dirty="0">
                <a:solidFill>
                  <a:srgbClr val="000000"/>
                </a:solidFill>
                <a:latin typeface="Arial" charset="0"/>
              </a:rPr>
              <a:t>12.47 kV</a:t>
            </a:r>
          </a:p>
        </p:txBody>
      </p:sp>
      <p:sp>
        <p:nvSpPr>
          <p:cNvPr id="123" name="Line 1528"/>
          <p:cNvSpPr>
            <a:spLocks noChangeShapeType="1"/>
          </p:cNvSpPr>
          <p:nvPr/>
        </p:nvSpPr>
        <p:spPr bwMode="auto">
          <a:xfrm rot="16200000">
            <a:off x="8038307" y="3860006"/>
            <a:ext cx="374650" cy="7937"/>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24" name="Group 564"/>
          <p:cNvGrpSpPr>
            <a:grpSpLocks/>
          </p:cNvGrpSpPr>
          <p:nvPr/>
        </p:nvGrpSpPr>
        <p:grpSpPr bwMode="auto">
          <a:xfrm>
            <a:off x="7223125" y="5791200"/>
            <a:ext cx="152400" cy="228600"/>
            <a:chOff x="336" y="768"/>
            <a:chExt cx="192" cy="288"/>
          </a:xfrm>
        </p:grpSpPr>
        <p:sp>
          <p:nvSpPr>
            <p:cNvPr id="125" name="Oval 565"/>
            <p:cNvSpPr>
              <a:spLocks noChangeArrowheads="1"/>
            </p:cNvSpPr>
            <p:nvPr/>
          </p:nvSpPr>
          <p:spPr bwMode="auto">
            <a:xfrm>
              <a:off x="336" y="768"/>
              <a:ext cx="192" cy="192"/>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26" name="Oval 566"/>
            <p:cNvSpPr>
              <a:spLocks noChangeArrowheads="1"/>
            </p:cNvSpPr>
            <p:nvPr/>
          </p:nvSpPr>
          <p:spPr bwMode="auto">
            <a:xfrm>
              <a:off x="336" y="864"/>
              <a:ext cx="192" cy="192"/>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sp>
        <p:nvSpPr>
          <p:cNvPr id="127" name="Line 1353"/>
          <p:cNvSpPr>
            <a:spLocks noChangeShapeType="1"/>
          </p:cNvSpPr>
          <p:nvPr/>
        </p:nvSpPr>
        <p:spPr bwMode="auto">
          <a:xfrm flipV="1">
            <a:off x="7391400" y="4059238"/>
            <a:ext cx="841375" cy="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41" name="Text Box 1029"/>
          <p:cNvSpPr txBox="1">
            <a:spLocks noChangeArrowheads="1"/>
          </p:cNvSpPr>
          <p:nvPr/>
        </p:nvSpPr>
        <p:spPr bwMode="auto">
          <a:xfrm>
            <a:off x="7848600" y="3337995"/>
            <a:ext cx="761998"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700" i="0" u="none" strike="noStrike" kern="0" cap="none" spc="0" normalizeH="0" baseline="0" noProof="0" dirty="0">
                <a:ln>
                  <a:noFill/>
                </a:ln>
                <a:solidFill>
                  <a:srgbClr val="FF3300"/>
                </a:solidFill>
                <a:effectLst/>
                <a:uLnTx/>
                <a:uFillTx/>
                <a:latin typeface="Times New Roman" pitchFamily="18" charset="0"/>
              </a:rPr>
              <a:t>8 MVA</a:t>
            </a:r>
            <a:r>
              <a:rPr kumimoji="0" lang="en-US" altLang="en-US" sz="700" i="0" u="none" strike="noStrike" kern="0" cap="none" spc="0" normalizeH="0" noProof="0" dirty="0">
                <a:ln>
                  <a:noFill/>
                </a:ln>
                <a:solidFill>
                  <a:srgbClr val="FF3300"/>
                </a:solidFill>
                <a:effectLst/>
                <a:uLnTx/>
                <a:uFillTx/>
                <a:latin typeface="Times New Roman" pitchFamily="18" charset="0"/>
              </a:rPr>
              <a:t> Transformer</a:t>
            </a:r>
            <a:endParaRPr kumimoji="0" lang="en-US" altLang="en-US" sz="700" i="0" u="none" strike="noStrike" kern="0" cap="none" spc="0" normalizeH="0" baseline="0" noProof="0" dirty="0">
              <a:ln>
                <a:noFill/>
              </a:ln>
              <a:solidFill>
                <a:srgbClr val="FF3300"/>
              </a:solidFill>
              <a:effectLst/>
              <a:uLnTx/>
              <a:uFillTx/>
              <a:latin typeface="Times New Roman" pitchFamily="18" charset="0"/>
            </a:endParaRPr>
          </a:p>
        </p:txBody>
      </p:sp>
      <p:grpSp>
        <p:nvGrpSpPr>
          <p:cNvPr id="310" name="Group 1284"/>
          <p:cNvGrpSpPr>
            <a:grpSpLocks/>
          </p:cNvGrpSpPr>
          <p:nvPr/>
        </p:nvGrpSpPr>
        <p:grpSpPr bwMode="auto">
          <a:xfrm rot="10800000">
            <a:off x="8644867" y="3564152"/>
            <a:ext cx="88713" cy="78651"/>
            <a:chOff x="210" y="1201"/>
            <a:chExt cx="325" cy="157"/>
          </a:xfrm>
        </p:grpSpPr>
        <p:sp>
          <p:nvSpPr>
            <p:cNvPr id="369" name="Line 1285"/>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0" name="Line 1286"/>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1" name="Line 1287"/>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2" name="Line 1288"/>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3" name="Line 1289"/>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4" name="Line 1290"/>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5" name="Line 1291"/>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76" name="Line 1292"/>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12" name="Group 1302"/>
          <p:cNvGrpSpPr>
            <a:grpSpLocks/>
          </p:cNvGrpSpPr>
          <p:nvPr/>
        </p:nvGrpSpPr>
        <p:grpSpPr bwMode="auto">
          <a:xfrm rot="10800000">
            <a:off x="8288650" y="2762612"/>
            <a:ext cx="422820" cy="581618"/>
            <a:chOff x="2154" y="1749"/>
            <a:chExt cx="1549" cy="1161"/>
          </a:xfrm>
        </p:grpSpPr>
        <p:sp>
          <p:nvSpPr>
            <p:cNvPr id="358" name="Rectangle 1303"/>
            <p:cNvSpPr>
              <a:spLocks noChangeArrowheads="1"/>
            </p:cNvSpPr>
            <p:nvPr/>
          </p:nvSpPr>
          <p:spPr bwMode="auto">
            <a:xfrm>
              <a:off x="2154" y="1991"/>
              <a:ext cx="1549" cy="919"/>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59" name="Line 1304"/>
            <p:cNvSpPr>
              <a:spLocks noChangeShapeType="1"/>
            </p:cNvSpPr>
            <p:nvPr/>
          </p:nvSpPr>
          <p:spPr bwMode="auto">
            <a:xfrm>
              <a:off x="2662"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60" name="Line 1305"/>
            <p:cNvSpPr>
              <a:spLocks noChangeShapeType="1"/>
            </p:cNvSpPr>
            <p:nvPr/>
          </p:nvSpPr>
          <p:spPr bwMode="auto">
            <a:xfrm>
              <a:off x="3170"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13" name="Line 1306"/>
          <p:cNvSpPr>
            <a:spLocks noChangeShapeType="1"/>
          </p:cNvSpPr>
          <p:nvPr/>
        </p:nvSpPr>
        <p:spPr bwMode="auto">
          <a:xfrm rot="10800000" flipV="1">
            <a:off x="8288650" y="2773132"/>
            <a:ext cx="422820" cy="50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4" name="Line 1307"/>
          <p:cNvSpPr>
            <a:spLocks noChangeShapeType="1"/>
          </p:cNvSpPr>
          <p:nvPr/>
        </p:nvSpPr>
        <p:spPr bwMode="auto">
          <a:xfrm rot="10800000">
            <a:off x="8288650" y="2762612"/>
            <a:ext cx="422547" cy="100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5" name="Line 1308"/>
          <p:cNvSpPr>
            <a:spLocks noChangeShapeType="1"/>
          </p:cNvSpPr>
          <p:nvPr/>
        </p:nvSpPr>
        <p:spPr bwMode="auto">
          <a:xfrm rot="10800000">
            <a:off x="8702735" y="2745579"/>
            <a:ext cx="0" cy="1603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6" name="Line 1309"/>
          <p:cNvSpPr>
            <a:spLocks noChangeShapeType="1"/>
          </p:cNvSpPr>
          <p:nvPr/>
        </p:nvSpPr>
        <p:spPr bwMode="auto">
          <a:xfrm rot="10800000">
            <a:off x="8508113" y="2744076"/>
            <a:ext cx="0" cy="1953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7" name="Line 1310"/>
          <p:cNvSpPr>
            <a:spLocks noChangeShapeType="1"/>
          </p:cNvSpPr>
          <p:nvPr/>
        </p:nvSpPr>
        <p:spPr bwMode="auto">
          <a:xfrm rot="10800000">
            <a:off x="8499651" y="2744076"/>
            <a:ext cx="0" cy="1953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8" name="Line 1311"/>
          <p:cNvSpPr>
            <a:spLocks noChangeShapeType="1"/>
          </p:cNvSpPr>
          <p:nvPr/>
        </p:nvSpPr>
        <p:spPr bwMode="auto">
          <a:xfrm rot="10800000">
            <a:off x="8305847" y="2745078"/>
            <a:ext cx="0" cy="1853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19" name="Line 1312"/>
          <p:cNvSpPr>
            <a:spLocks noChangeShapeType="1"/>
          </p:cNvSpPr>
          <p:nvPr/>
        </p:nvSpPr>
        <p:spPr bwMode="auto">
          <a:xfrm rot="10800000">
            <a:off x="8508386" y="2743575"/>
            <a:ext cx="194896" cy="150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0" name="Line 1313"/>
          <p:cNvSpPr>
            <a:spLocks noChangeShapeType="1"/>
          </p:cNvSpPr>
          <p:nvPr/>
        </p:nvSpPr>
        <p:spPr bwMode="auto">
          <a:xfrm rot="10800000">
            <a:off x="8306393" y="2743074"/>
            <a:ext cx="192985"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1" name="Line 1314"/>
          <p:cNvSpPr>
            <a:spLocks noChangeShapeType="1"/>
          </p:cNvSpPr>
          <p:nvPr/>
        </p:nvSpPr>
        <p:spPr bwMode="auto">
          <a:xfrm rot="10800000">
            <a:off x="8505383" y="2766619"/>
            <a:ext cx="0" cy="8015"/>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324" name="Group 1333"/>
          <p:cNvGrpSpPr>
            <a:grpSpLocks/>
          </p:cNvGrpSpPr>
          <p:nvPr/>
        </p:nvGrpSpPr>
        <p:grpSpPr bwMode="auto">
          <a:xfrm rot="10800000">
            <a:off x="8645140" y="3466464"/>
            <a:ext cx="88713" cy="78651"/>
            <a:chOff x="210" y="1201"/>
            <a:chExt cx="325" cy="157"/>
          </a:xfrm>
        </p:grpSpPr>
        <p:sp>
          <p:nvSpPr>
            <p:cNvPr id="334" name="Line 1334"/>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5" name="Line 1335"/>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6" name="Line 1336"/>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7" name="Line 1337"/>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8" name="Line 1338"/>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9" name="Line 1339"/>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0" name="Line 1340"/>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41" name="Line 1341"/>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25" name="Group 1342"/>
          <p:cNvGrpSpPr>
            <a:grpSpLocks/>
          </p:cNvGrpSpPr>
          <p:nvPr/>
        </p:nvGrpSpPr>
        <p:grpSpPr bwMode="auto">
          <a:xfrm rot="10800000">
            <a:off x="8645140" y="3370780"/>
            <a:ext cx="88713" cy="78651"/>
            <a:chOff x="210" y="1201"/>
            <a:chExt cx="325" cy="157"/>
          </a:xfrm>
        </p:grpSpPr>
        <p:sp>
          <p:nvSpPr>
            <p:cNvPr id="326" name="Line 1343"/>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7" name="Line 1344"/>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8" name="Line 1345"/>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29" name="Line 1346"/>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0" name="Line 1347"/>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1" name="Line 1348"/>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2" name="Line 1349"/>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33" name="Line 1350"/>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89" name="Rectangle 1351"/>
          <p:cNvSpPr>
            <a:spLocks noChangeArrowheads="1"/>
          </p:cNvSpPr>
          <p:nvPr/>
        </p:nvSpPr>
        <p:spPr bwMode="auto">
          <a:xfrm rot="10800000">
            <a:off x="8276603" y="2770081"/>
            <a:ext cx="430933" cy="463995"/>
          </a:xfrm>
          <a:prstGeom prst="rect">
            <a:avLst/>
          </a:prstGeom>
          <a:solidFill>
            <a:srgbClr val="808080">
              <a:alpha val="2000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90" name="Text Box 1352"/>
          <p:cNvSpPr txBox="1">
            <a:spLocks noChangeArrowheads="1"/>
          </p:cNvSpPr>
          <p:nvPr/>
        </p:nvSpPr>
        <p:spPr bwMode="auto">
          <a:xfrm rot="10800000" flipH="1" flipV="1">
            <a:off x="8177916" y="2802139"/>
            <a:ext cx="638175" cy="3998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4</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 MVA </a:t>
            </a:r>
          </a:p>
        </p:txBody>
      </p:sp>
      <p:grpSp>
        <p:nvGrpSpPr>
          <p:cNvPr id="391" name="Group 1271"/>
          <p:cNvGrpSpPr>
            <a:grpSpLocks/>
          </p:cNvGrpSpPr>
          <p:nvPr/>
        </p:nvGrpSpPr>
        <p:grpSpPr bwMode="auto">
          <a:xfrm rot="10800000">
            <a:off x="8440554" y="3367552"/>
            <a:ext cx="119012" cy="280538"/>
            <a:chOff x="2855" y="1131"/>
            <a:chExt cx="436" cy="560"/>
          </a:xfrm>
        </p:grpSpPr>
        <p:sp>
          <p:nvSpPr>
            <p:cNvPr id="392" name="Oval 1272"/>
            <p:cNvSpPr>
              <a:spLocks noChangeArrowheads="1"/>
            </p:cNvSpPr>
            <p:nvPr/>
          </p:nvSpPr>
          <p:spPr bwMode="auto">
            <a:xfrm>
              <a:off x="2863" y="1131"/>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93" name="Oval 1273"/>
            <p:cNvSpPr>
              <a:spLocks noChangeArrowheads="1"/>
            </p:cNvSpPr>
            <p:nvPr/>
          </p:nvSpPr>
          <p:spPr bwMode="auto">
            <a:xfrm>
              <a:off x="2873" y="1139"/>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94" name="Oval 1274"/>
            <p:cNvSpPr>
              <a:spLocks noChangeArrowheads="1"/>
            </p:cNvSpPr>
            <p:nvPr/>
          </p:nvSpPr>
          <p:spPr bwMode="auto">
            <a:xfrm>
              <a:off x="2907" y="1155"/>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95" name="Oval 1275"/>
            <p:cNvSpPr>
              <a:spLocks noChangeArrowheads="1"/>
            </p:cNvSpPr>
            <p:nvPr/>
          </p:nvSpPr>
          <p:spPr bwMode="auto">
            <a:xfrm>
              <a:off x="2861" y="1367"/>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96" name="Oval 1276"/>
            <p:cNvSpPr>
              <a:spLocks noChangeArrowheads="1"/>
            </p:cNvSpPr>
            <p:nvPr/>
          </p:nvSpPr>
          <p:spPr bwMode="auto">
            <a:xfrm>
              <a:off x="2871" y="1375"/>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97" name="Oval 1277"/>
            <p:cNvSpPr>
              <a:spLocks noChangeArrowheads="1"/>
            </p:cNvSpPr>
            <p:nvPr/>
          </p:nvSpPr>
          <p:spPr bwMode="auto">
            <a:xfrm>
              <a:off x="2905" y="1391"/>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98" name="Oval 1278"/>
            <p:cNvSpPr>
              <a:spLocks noChangeArrowheads="1"/>
            </p:cNvSpPr>
            <p:nvPr/>
          </p:nvSpPr>
          <p:spPr bwMode="auto">
            <a:xfrm>
              <a:off x="2855" y="1604"/>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99" name="Oval 1279"/>
            <p:cNvSpPr>
              <a:spLocks noChangeArrowheads="1"/>
            </p:cNvSpPr>
            <p:nvPr/>
          </p:nvSpPr>
          <p:spPr bwMode="auto">
            <a:xfrm>
              <a:off x="2865" y="1612"/>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400" name="Oval 1280"/>
            <p:cNvSpPr>
              <a:spLocks noChangeArrowheads="1"/>
            </p:cNvSpPr>
            <p:nvPr/>
          </p:nvSpPr>
          <p:spPr bwMode="auto">
            <a:xfrm>
              <a:off x="2899" y="1628"/>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401" name="Oval 1281"/>
            <p:cNvSpPr>
              <a:spLocks noChangeArrowheads="1"/>
            </p:cNvSpPr>
            <p:nvPr/>
          </p:nvSpPr>
          <p:spPr bwMode="auto">
            <a:xfrm>
              <a:off x="3146" y="1604"/>
              <a:ext cx="145" cy="8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402" name="Oval 1282"/>
            <p:cNvSpPr>
              <a:spLocks noChangeArrowheads="1"/>
            </p:cNvSpPr>
            <p:nvPr/>
          </p:nvSpPr>
          <p:spPr bwMode="auto">
            <a:xfrm>
              <a:off x="3171" y="1616"/>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403" name="Oval 1283"/>
            <p:cNvSpPr>
              <a:spLocks noChangeArrowheads="1"/>
            </p:cNvSpPr>
            <p:nvPr/>
          </p:nvSpPr>
          <p:spPr bwMode="auto">
            <a:xfrm>
              <a:off x="3205" y="1632"/>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spTree>
    <p:extLst>
      <p:ext uri="{BB962C8B-B14F-4D97-AF65-F5344CB8AC3E}">
        <p14:creationId xmlns:p14="http://schemas.microsoft.com/office/powerpoint/2010/main" val="912776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AB910CF-B23D-4FE7-8D06-6070260B8041}" type="slidenum">
              <a:rPr lang="en-US" smtClean="0"/>
              <a:pPr/>
              <a:t>15</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normAutofit fontScale="90000"/>
          </a:bodyPr>
          <a:lstStyle/>
          <a:p>
            <a:r>
              <a:rPr lang="en-US" dirty="0"/>
              <a:t>Option 3 – D-VAR STATCOM (8 MVAR)</a:t>
            </a:r>
          </a:p>
        </p:txBody>
      </p:sp>
      <p:sp>
        <p:nvSpPr>
          <p:cNvPr id="6" name="Text Placeholder 5"/>
          <p:cNvSpPr>
            <a:spLocks noGrp="1"/>
          </p:cNvSpPr>
          <p:nvPr>
            <p:ph type="body" sz="quarter" idx="17"/>
          </p:nvPr>
        </p:nvSpPr>
        <p:spPr/>
        <p:txBody>
          <a:bodyPr/>
          <a:lstStyle/>
          <a:p>
            <a:r>
              <a:rPr lang="en-US" dirty="0">
                <a:solidFill>
                  <a:srgbClr val="00B050"/>
                </a:solidFill>
              </a:rPr>
              <a:t>30-35% voltage rebuild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1472184"/>
            <a:ext cx="7387723" cy="4626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472184"/>
            <a:ext cx="7387723" cy="4626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349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1"/>
                                        </p:tgtEl>
                                        <p:attrNameLst>
                                          <p:attrName>style.opacity</p:attrName>
                                        </p:attrNameLst>
                                      </p:cBhvr>
                                      <p:to>
                                        <p:strVal val="0.25"/>
                                      </p:to>
                                    </p:set>
                                    <p:animEffect filter="image" prLst="opacity: 0.25">
                                      <p:cBhvr rctx="IE">
                                        <p:cTn id="7" dur="indefinite"/>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AB910CF-B23D-4FE7-8D06-6070260B8041}" type="slidenum">
              <a:rPr lang="en-US" smtClean="0"/>
              <a:pPr/>
              <a:t>16</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lstStyle/>
          <a:p>
            <a:r>
              <a:rPr lang="en-US" dirty="0"/>
              <a:t>Option 4 – D-VAR (2 MVAR) w/CLR</a:t>
            </a:r>
          </a:p>
        </p:txBody>
      </p:sp>
      <p:sp>
        <p:nvSpPr>
          <p:cNvPr id="6" name="Text Placeholder 5"/>
          <p:cNvSpPr>
            <a:spLocks noGrp="1"/>
          </p:cNvSpPr>
          <p:nvPr>
            <p:ph type="body" sz="quarter" idx="17"/>
          </p:nvPr>
        </p:nvSpPr>
        <p:spPr/>
        <p:txBody>
          <a:bodyPr/>
          <a:lstStyle/>
          <a:p>
            <a:r>
              <a:rPr lang="en-US" dirty="0">
                <a:solidFill>
                  <a:srgbClr val="00B050"/>
                </a:solidFill>
              </a:rPr>
              <a:t>50-55% voltage rebuild</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72184"/>
            <a:ext cx="7387723" cy="4626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2184"/>
            <a:ext cx="7387723" cy="4626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48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2051"/>
                                        </p:tgtEl>
                                        <p:attrNameLst>
                                          <p:attrName>style.opacity</p:attrName>
                                        </p:attrNameLst>
                                      </p:cBhvr>
                                      <p:to>
                                        <p:strVal val="0.25"/>
                                      </p:to>
                                    </p:set>
                                    <p:animEffect filter="image" prLst="opacity: 0.25">
                                      <p:cBhvr rctx="IE">
                                        <p:cTn id="7" dur="indefinite"/>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AMSC Proprietary and Confidential</a:t>
            </a:r>
          </a:p>
        </p:txBody>
      </p:sp>
      <p:sp>
        <p:nvSpPr>
          <p:cNvPr id="3" name="Slide Number Placeholder 2"/>
          <p:cNvSpPr>
            <a:spLocks noGrp="1"/>
          </p:cNvSpPr>
          <p:nvPr>
            <p:ph type="sldNum" sz="quarter" idx="12"/>
          </p:nvPr>
        </p:nvSpPr>
        <p:spPr/>
        <p:txBody>
          <a:bodyPr/>
          <a:lstStyle/>
          <a:p>
            <a:fld id="{DAB910CF-B23D-4FE7-8D06-6070260B8041}" type="slidenum">
              <a:rPr lang="en-US" smtClean="0"/>
              <a:pPr/>
              <a:t>17</a:t>
            </a:fld>
            <a:endParaRPr lang="en-US"/>
          </a:p>
        </p:txBody>
      </p:sp>
      <p:sp>
        <p:nvSpPr>
          <p:cNvPr id="4" name="Title 3"/>
          <p:cNvSpPr>
            <a:spLocks noGrp="1"/>
          </p:cNvSpPr>
          <p:nvPr>
            <p:ph type="title"/>
          </p:nvPr>
        </p:nvSpPr>
        <p:spPr/>
        <p:txBody>
          <a:bodyPr>
            <a:noAutofit/>
          </a:bodyPr>
          <a:lstStyle/>
          <a:p>
            <a:r>
              <a:rPr lang="en-US" sz="3200" dirty="0"/>
              <a:t>Typical Dimensions – CLR and Switchgear, and Cap bank for PQ-IVR Applications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600200"/>
            <a:ext cx="2691830" cy="487680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89" name="Picture 65"/>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05400" y="4191000"/>
            <a:ext cx="3008845" cy="2357438"/>
          </a:xfrm>
          <a:prstGeom prst="rect">
            <a:avLst/>
          </a:prstGeom>
          <a:noFill/>
          <a:ln w="9525">
            <a:solidFill>
              <a:schemeClr val="tx1"/>
            </a:solidFill>
            <a:miter lim="800000"/>
            <a:headEnd/>
            <a:tailEnd/>
          </a:ln>
          <a:extLst>
            <a:ext uri="{909E8E84-426E-40dd-AFC4-6F175D3DCCD1}">
              <a14:hiddenFill xmlns="" xmlns:a14="http://schemas.microsoft.com/office/drawing/2010/main">
                <a:solidFill>
                  <a:schemeClr val="accent1"/>
                </a:solidFill>
              </a14:hiddenFill>
            </a:ext>
          </a:extLst>
        </p:spPr>
      </p:pic>
      <p:sp>
        <p:nvSpPr>
          <p:cNvPr id="71" name="TextBox 70"/>
          <p:cNvSpPr txBox="1"/>
          <p:nvPr/>
        </p:nvSpPr>
        <p:spPr>
          <a:xfrm>
            <a:off x="5029200" y="3837801"/>
            <a:ext cx="3200400" cy="276999"/>
          </a:xfrm>
          <a:prstGeom prst="rect">
            <a:avLst/>
          </a:prstGeom>
          <a:noFill/>
        </p:spPr>
        <p:txBody>
          <a:bodyPr wrap="square" rtlCol="0">
            <a:spAutoFit/>
          </a:bodyPr>
          <a:lstStyle/>
          <a:p>
            <a:pPr algn="ctr"/>
            <a:r>
              <a:rPr lang="en-US" sz="1200" b="1" dirty="0"/>
              <a:t>Switchgear - Approximately 15’L X 9’H x 9’W</a:t>
            </a:r>
          </a:p>
        </p:txBody>
      </p:sp>
      <p:sp>
        <p:nvSpPr>
          <p:cNvPr id="106" name="TextBox 105"/>
          <p:cNvSpPr txBox="1"/>
          <p:nvPr/>
        </p:nvSpPr>
        <p:spPr>
          <a:xfrm>
            <a:off x="457200" y="1295400"/>
            <a:ext cx="3429000" cy="276999"/>
          </a:xfrm>
          <a:prstGeom prst="rect">
            <a:avLst/>
          </a:prstGeom>
          <a:noFill/>
        </p:spPr>
        <p:txBody>
          <a:bodyPr wrap="square" rtlCol="0">
            <a:spAutoFit/>
          </a:bodyPr>
          <a:lstStyle>
            <a:defPPr>
              <a:defRPr lang="en-US"/>
            </a:defPPr>
            <a:lvl1pPr algn="ctr">
              <a:defRPr sz="1200" b="1"/>
            </a:lvl1pPr>
          </a:lstStyle>
          <a:p>
            <a:r>
              <a:rPr lang="en-US" dirty="0"/>
              <a:t>CLR - Approximately 8’ of clearance required</a:t>
            </a:r>
          </a:p>
        </p:txBody>
      </p:sp>
      <p:sp>
        <p:nvSpPr>
          <p:cNvPr id="73" name="Rectangle 72"/>
          <p:cNvSpPr/>
          <p:nvPr/>
        </p:nvSpPr>
        <p:spPr>
          <a:xfrm>
            <a:off x="5181600" y="1828800"/>
            <a:ext cx="27432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Metal Enclosed Cap Bank</a:t>
            </a:r>
          </a:p>
          <a:p>
            <a:pPr algn="ctr"/>
            <a:r>
              <a:rPr lang="en-US" dirty="0">
                <a:solidFill>
                  <a:schemeClr val="tx1"/>
                </a:solidFill>
              </a:rPr>
              <a:t>Approximately 12.5”L x 8’H x 6’W</a:t>
            </a:r>
          </a:p>
        </p:txBody>
      </p:sp>
      <p:sp>
        <p:nvSpPr>
          <p:cNvPr id="108" name="TextBox 107"/>
          <p:cNvSpPr txBox="1"/>
          <p:nvPr/>
        </p:nvSpPr>
        <p:spPr>
          <a:xfrm>
            <a:off x="4953000" y="1371600"/>
            <a:ext cx="3352800" cy="461665"/>
          </a:xfrm>
          <a:prstGeom prst="rect">
            <a:avLst/>
          </a:prstGeom>
          <a:noFill/>
        </p:spPr>
        <p:txBody>
          <a:bodyPr wrap="square" rtlCol="0">
            <a:spAutoFit/>
          </a:bodyPr>
          <a:lstStyle/>
          <a:p>
            <a:pPr algn="ctr"/>
            <a:r>
              <a:rPr lang="en-US" sz="1200" b="1" dirty="0"/>
              <a:t>Metal Enclosed Cap Bank - Approximately 12.5’L X 8’H x 6’W</a:t>
            </a:r>
          </a:p>
        </p:txBody>
      </p:sp>
    </p:spTree>
    <p:extLst>
      <p:ext uri="{BB962C8B-B14F-4D97-AF65-F5344CB8AC3E}">
        <p14:creationId xmlns:p14="http://schemas.microsoft.com/office/powerpoint/2010/main" val="166975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5528" y="1499616"/>
            <a:ext cx="5452871" cy="4828159"/>
          </a:xfrm>
        </p:spPr>
        <p:txBody>
          <a:bodyPr/>
          <a:lstStyle/>
          <a:p>
            <a:r>
              <a:rPr lang="en-US" dirty="0"/>
              <a:t>Bill of Materials:</a:t>
            </a:r>
          </a:p>
          <a:p>
            <a:pPr lvl="1"/>
            <a:r>
              <a:rPr lang="en-US" dirty="0"/>
              <a:t>2 MVAR D-VAR STATCOM Module</a:t>
            </a:r>
          </a:p>
          <a:p>
            <a:pPr lvl="1"/>
            <a:r>
              <a:rPr lang="en-US" dirty="0"/>
              <a:t>2 MVA 12.47kV/480V transformer</a:t>
            </a:r>
          </a:p>
          <a:p>
            <a:pPr lvl="1"/>
            <a:r>
              <a:rPr lang="en-US" dirty="0"/>
              <a:t>3 phase 40 amp 12.47 kV 35 </a:t>
            </a:r>
            <a:r>
              <a:rPr lang="en-US" dirty="0" err="1"/>
              <a:t>mH</a:t>
            </a:r>
            <a:r>
              <a:rPr lang="en-US" dirty="0"/>
              <a:t> reactor</a:t>
            </a:r>
          </a:p>
          <a:p>
            <a:pPr lvl="1"/>
            <a:r>
              <a:rPr lang="en-US" dirty="0"/>
              <a:t>Master Control Enclosure (MCE)</a:t>
            </a:r>
          </a:p>
          <a:p>
            <a:pPr lvl="1"/>
            <a:r>
              <a:rPr lang="en-US" dirty="0"/>
              <a:t>2 x 200 </a:t>
            </a:r>
            <a:r>
              <a:rPr lang="en-US" dirty="0" err="1"/>
              <a:t>kVAR</a:t>
            </a:r>
            <a:r>
              <a:rPr lang="en-US" dirty="0"/>
              <a:t> caps</a:t>
            </a:r>
          </a:p>
          <a:p>
            <a:pPr lvl="1"/>
            <a:r>
              <a:rPr lang="en-US" dirty="0"/>
              <a:t>5 position 600 amp  12.47kV Outdoor Metal Enclosed switch gear</a:t>
            </a:r>
          </a:p>
          <a:p>
            <a:r>
              <a:rPr lang="en-US" dirty="0"/>
              <a:t>Budgetary pricing</a:t>
            </a:r>
          </a:p>
          <a:p>
            <a:pPr lvl="1"/>
            <a:r>
              <a:rPr lang="en-US" dirty="0"/>
              <a:t>$817,202 USD</a:t>
            </a:r>
          </a:p>
        </p:txBody>
      </p:sp>
      <p:sp>
        <p:nvSpPr>
          <p:cNvPr id="3" name="Slide Number Placeholder 2"/>
          <p:cNvSpPr>
            <a:spLocks noGrp="1"/>
          </p:cNvSpPr>
          <p:nvPr>
            <p:ph type="sldNum" sz="quarter" idx="15"/>
          </p:nvPr>
        </p:nvSpPr>
        <p:spPr/>
        <p:txBody>
          <a:bodyPr/>
          <a:lstStyle/>
          <a:p>
            <a:fld id="{DAB910CF-B23D-4FE7-8D06-6070260B8041}" type="slidenum">
              <a:rPr lang="en-US" smtClean="0"/>
              <a:pPr/>
              <a:t>18</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a:xfrm>
            <a:off x="612775" y="285696"/>
            <a:ext cx="7620000" cy="747195"/>
          </a:xfrm>
        </p:spPr>
        <p:txBody>
          <a:bodyPr>
            <a:noAutofit/>
          </a:bodyPr>
          <a:lstStyle/>
          <a:p>
            <a:r>
              <a:rPr lang="en-US" sz="3200" dirty="0"/>
              <a:t>Option 4 – D-VAR STATCOM (2 MVAR) w/CLR</a:t>
            </a:r>
          </a:p>
        </p:txBody>
      </p:sp>
      <p:sp>
        <p:nvSpPr>
          <p:cNvPr id="6" name="Text Placeholder 5"/>
          <p:cNvSpPr>
            <a:spLocks noGrp="1"/>
          </p:cNvSpPr>
          <p:nvPr>
            <p:ph type="body" sz="quarter" idx="17"/>
          </p:nvPr>
        </p:nvSpPr>
        <p:spPr/>
        <p:txBody>
          <a:bodyPr/>
          <a:lstStyle/>
          <a:p>
            <a:r>
              <a:rPr lang="en-US" dirty="0">
                <a:solidFill>
                  <a:srgbClr val="00B050"/>
                </a:solidFill>
              </a:rPr>
              <a:t>50-55% voltage rebuild</a:t>
            </a:r>
            <a:endParaRPr lang="en-US" dirty="0"/>
          </a:p>
        </p:txBody>
      </p:sp>
      <p:sp>
        <p:nvSpPr>
          <p:cNvPr id="8" name="Line 843"/>
          <p:cNvSpPr>
            <a:spLocks noChangeShapeType="1"/>
          </p:cNvSpPr>
          <p:nvPr/>
        </p:nvSpPr>
        <p:spPr bwMode="auto">
          <a:xfrm flipV="1">
            <a:off x="6476999" y="5324474"/>
            <a:ext cx="1625601"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 name="Text Box 1029"/>
          <p:cNvSpPr txBox="1">
            <a:spLocks noChangeArrowheads="1"/>
          </p:cNvSpPr>
          <p:nvPr/>
        </p:nvSpPr>
        <p:spPr bwMode="auto">
          <a:xfrm>
            <a:off x="8167129" y="2665413"/>
            <a:ext cx="739305" cy="600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2 MVAR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PQ-IVR</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100" b="1" i="0" u="none" strike="noStrike" kern="0" cap="none" spc="0" normalizeH="0" baseline="0" noProof="0" dirty="0">
                <a:ln>
                  <a:noFill/>
                </a:ln>
                <a:solidFill>
                  <a:srgbClr val="FF3300"/>
                </a:solidFill>
                <a:effectLst/>
                <a:uLnTx/>
                <a:uFillTx/>
                <a:latin typeface="Times New Roman" pitchFamily="18" charset="0"/>
              </a:rPr>
              <a:t>Inverters</a:t>
            </a:r>
          </a:p>
        </p:txBody>
      </p:sp>
      <p:sp>
        <p:nvSpPr>
          <p:cNvPr id="10" name="Line 1534"/>
          <p:cNvSpPr>
            <a:spLocks noChangeShapeType="1"/>
          </p:cNvSpPr>
          <p:nvPr/>
        </p:nvSpPr>
        <p:spPr bwMode="auto">
          <a:xfrm flipH="1" flipV="1">
            <a:off x="6476999" y="2362199"/>
            <a:ext cx="1117600" cy="0"/>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 name="Text Box 1563"/>
          <p:cNvSpPr txBox="1">
            <a:spLocks noChangeArrowheads="1"/>
          </p:cNvSpPr>
          <p:nvPr/>
        </p:nvSpPr>
        <p:spPr bwMode="auto">
          <a:xfrm>
            <a:off x="6127370" y="6172201"/>
            <a:ext cx="2343911" cy="307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dirty="0">
                <a:ln>
                  <a:noFill/>
                </a:ln>
                <a:solidFill>
                  <a:srgbClr val="000000"/>
                </a:solidFill>
                <a:effectLst/>
                <a:uLnTx/>
                <a:uFillTx/>
                <a:latin typeface="Times New Roman" pitchFamily="18" charset="0"/>
              </a:rPr>
              <a:t>Up to 1 MVA </a:t>
            </a:r>
            <a:r>
              <a:rPr lang="en-US" altLang="en-US" sz="1400" b="1" kern="0" dirty="0">
                <a:solidFill>
                  <a:srgbClr val="000000"/>
                </a:solidFill>
              </a:rPr>
              <a:t>customer load</a:t>
            </a:r>
            <a:endParaRPr kumimoji="0" lang="en-US" altLang="en-US" sz="1400" b="1" i="0" u="none" strike="noStrike" kern="0" cap="none" spc="0" normalizeH="0" baseline="0" noProof="0" dirty="0">
              <a:ln>
                <a:noFill/>
              </a:ln>
              <a:solidFill>
                <a:srgbClr val="000000"/>
              </a:solidFill>
              <a:effectLst/>
              <a:uLnTx/>
              <a:uFillTx/>
              <a:latin typeface="Times New Roman" pitchFamily="18" charset="0"/>
            </a:endParaRPr>
          </a:p>
        </p:txBody>
      </p:sp>
      <p:sp>
        <p:nvSpPr>
          <p:cNvPr id="12" name="Line 1082"/>
          <p:cNvSpPr>
            <a:spLocks noChangeShapeType="1"/>
          </p:cNvSpPr>
          <p:nvPr/>
        </p:nvSpPr>
        <p:spPr bwMode="auto">
          <a:xfrm flipH="1" flipV="1">
            <a:off x="7391400" y="2362200"/>
            <a:ext cx="9525" cy="297180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3" name="Group 1083"/>
          <p:cNvGrpSpPr>
            <a:grpSpLocks/>
          </p:cNvGrpSpPr>
          <p:nvPr/>
        </p:nvGrpSpPr>
        <p:grpSpPr bwMode="auto">
          <a:xfrm rot="5400000">
            <a:off x="7544593" y="4269582"/>
            <a:ext cx="741363" cy="304800"/>
            <a:chOff x="3360" y="2496"/>
            <a:chExt cx="467" cy="192"/>
          </a:xfrm>
        </p:grpSpPr>
        <p:grpSp>
          <p:nvGrpSpPr>
            <p:cNvPr id="14" name="Group 1084"/>
            <p:cNvGrpSpPr>
              <a:grpSpLocks/>
            </p:cNvGrpSpPr>
            <p:nvPr/>
          </p:nvGrpSpPr>
          <p:grpSpPr bwMode="auto">
            <a:xfrm rot="5400000">
              <a:off x="3690" y="2550"/>
              <a:ext cx="192" cy="83"/>
              <a:chOff x="2784" y="1056"/>
              <a:chExt cx="240" cy="144"/>
            </a:xfrm>
          </p:grpSpPr>
          <p:sp>
            <p:nvSpPr>
              <p:cNvPr id="17" name="Line 1085"/>
              <p:cNvSpPr>
                <a:spLocks noChangeShapeType="1"/>
              </p:cNvSpPr>
              <p:nvPr/>
            </p:nvSpPr>
            <p:spPr bwMode="auto">
              <a:xfrm>
                <a:off x="2784" y="1200"/>
                <a:ext cx="240" cy="0"/>
              </a:xfrm>
              <a:prstGeom prst="line">
                <a:avLst/>
              </a:prstGeom>
              <a:noFill/>
              <a:ln w="28575">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8" name="Freeform 1086"/>
              <p:cNvSpPr>
                <a:spLocks/>
              </p:cNvSpPr>
              <p:nvPr/>
            </p:nvSpPr>
            <p:spPr bwMode="auto">
              <a:xfrm>
                <a:off x="2784" y="1056"/>
                <a:ext cx="240" cy="96"/>
              </a:xfrm>
              <a:custGeom>
                <a:avLst/>
                <a:gdLst>
                  <a:gd name="T0" fmla="*/ 0 w 288"/>
                  <a:gd name="T1" fmla="*/ 0 h 96"/>
                  <a:gd name="T2" fmla="*/ 58 w 288"/>
                  <a:gd name="T3" fmla="*/ 96 h 96"/>
                  <a:gd name="T4" fmla="*/ 116 w 288"/>
                  <a:gd name="T5" fmla="*/ 0 h 96"/>
                  <a:gd name="T6" fmla="*/ 0 60000 65536"/>
                  <a:gd name="T7" fmla="*/ 0 60000 65536"/>
                  <a:gd name="T8" fmla="*/ 0 60000 65536"/>
                </a:gdLst>
                <a:ahLst/>
                <a:cxnLst>
                  <a:cxn ang="T6">
                    <a:pos x="T0" y="T1"/>
                  </a:cxn>
                  <a:cxn ang="T7">
                    <a:pos x="T2" y="T3"/>
                  </a:cxn>
                  <a:cxn ang="T8">
                    <a:pos x="T4" y="T5"/>
                  </a:cxn>
                </a:cxnLst>
                <a:rect l="0" t="0" r="r" b="b"/>
                <a:pathLst>
                  <a:path w="288" h="96">
                    <a:moveTo>
                      <a:pt x="0" y="0"/>
                    </a:moveTo>
                    <a:cubicBezTo>
                      <a:pt x="48" y="48"/>
                      <a:pt x="96" y="96"/>
                      <a:pt x="144" y="96"/>
                    </a:cubicBezTo>
                    <a:cubicBezTo>
                      <a:pt x="192" y="96"/>
                      <a:pt x="264" y="16"/>
                      <a:pt x="288" y="0"/>
                    </a:cubicBezTo>
                  </a:path>
                </a:pathLst>
              </a:custGeom>
              <a:noFill/>
              <a:ln w="28575" cmpd="sng">
                <a:solidFill>
                  <a:srgbClr val="FF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5" name="Rectangle 1087"/>
            <p:cNvSpPr>
              <a:spLocks noChangeArrowheads="1"/>
            </p:cNvSpPr>
            <p:nvPr/>
          </p:nvSpPr>
          <p:spPr bwMode="auto">
            <a:xfrm>
              <a:off x="3504" y="2544"/>
              <a:ext cx="96" cy="96"/>
            </a:xfrm>
            <a:prstGeom prst="rect">
              <a:avLst/>
            </a:prstGeom>
            <a:solidFill>
              <a:srgbClr val="FF3300"/>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6" name="Line 1088"/>
            <p:cNvSpPr>
              <a:spLocks noChangeShapeType="1"/>
            </p:cNvSpPr>
            <p:nvPr/>
          </p:nvSpPr>
          <p:spPr bwMode="auto">
            <a:xfrm>
              <a:off x="3360" y="2592"/>
              <a:ext cx="384" cy="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19" name="Group 1089"/>
          <p:cNvGrpSpPr>
            <a:grpSpLocks/>
          </p:cNvGrpSpPr>
          <p:nvPr/>
        </p:nvGrpSpPr>
        <p:grpSpPr bwMode="auto">
          <a:xfrm rot="-5400000">
            <a:off x="7239000" y="2971800"/>
            <a:ext cx="381000" cy="228600"/>
            <a:chOff x="1152" y="3504"/>
            <a:chExt cx="336" cy="96"/>
          </a:xfrm>
        </p:grpSpPr>
        <p:sp>
          <p:nvSpPr>
            <p:cNvPr id="20" name="Oval 1090"/>
            <p:cNvSpPr>
              <a:spLocks noChangeArrowheads="1"/>
            </p:cNvSpPr>
            <p:nvPr/>
          </p:nvSpPr>
          <p:spPr bwMode="auto">
            <a:xfrm>
              <a:off x="1152" y="3504"/>
              <a:ext cx="96" cy="96"/>
            </a:xfrm>
            <a:prstGeom prst="ellipse">
              <a:avLst/>
            </a:prstGeom>
            <a:noFill/>
            <a:ln w="28575">
              <a:solidFill>
                <a:srgbClr val="FF33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latin typeface="Arial" charset="0"/>
              </a:endParaRPr>
            </a:p>
          </p:txBody>
        </p:sp>
        <p:sp>
          <p:nvSpPr>
            <p:cNvPr id="21" name="Oval 1091"/>
            <p:cNvSpPr>
              <a:spLocks noChangeArrowheads="1"/>
            </p:cNvSpPr>
            <p:nvPr/>
          </p:nvSpPr>
          <p:spPr bwMode="auto">
            <a:xfrm>
              <a:off x="1200" y="3504"/>
              <a:ext cx="96" cy="96"/>
            </a:xfrm>
            <a:prstGeom prst="ellipse">
              <a:avLst/>
            </a:prstGeom>
            <a:noFill/>
            <a:ln w="28575">
              <a:solidFill>
                <a:srgbClr val="FF33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latin typeface="Arial" charset="0"/>
              </a:endParaRPr>
            </a:p>
          </p:txBody>
        </p:sp>
        <p:sp>
          <p:nvSpPr>
            <p:cNvPr id="22" name="Oval 1092"/>
            <p:cNvSpPr>
              <a:spLocks noChangeArrowheads="1"/>
            </p:cNvSpPr>
            <p:nvPr/>
          </p:nvSpPr>
          <p:spPr bwMode="auto">
            <a:xfrm>
              <a:off x="1248" y="3504"/>
              <a:ext cx="96" cy="96"/>
            </a:xfrm>
            <a:prstGeom prst="ellipse">
              <a:avLst/>
            </a:prstGeom>
            <a:noFill/>
            <a:ln w="28575">
              <a:solidFill>
                <a:srgbClr val="FF33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latin typeface="Arial" charset="0"/>
              </a:endParaRPr>
            </a:p>
          </p:txBody>
        </p:sp>
        <p:sp>
          <p:nvSpPr>
            <p:cNvPr id="23" name="Oval 1093"/>
            <p:cNvSpPr>
              <a:spLocks noChangeArrowheads="1"/>
            </p:cNvSpPr>
            <p:nvPr/>
          </p:nvSpPr>
          <p:spPr bwMode="auto">
            <a:xfrm>
              <a:off x="1296" y="3504"/>
              <a:ext cx="96" cy="96"/>
            </a:xfrm>
            <a:prstGeom prst="ellipse">
              <a:avLst/>
            </a:prstGeom>
            <a:noFill/>
            <a:ln w="28575">
              <a:solidFill>
                <a:srgbClr val="FF33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latin typeface="Arial" charset="0"/>
              </a:endParaRPr>
            </a:p>
          </p:txBody>
        </p:sp>
        <p:sp>
          <p:nvSpPr>
            <p:cNvPr id="24" name="Oval 1094"/>
            <p:cNvSpPr>
              <a:spLocks noChangeArrowheads="1"/>
            </p:cNvSpPr>
            <p:nvPr/>
          </p:nvSpPr>
          <p:spPr bwMode="auto">
            <a:xfrm>
              <a:off x="1344" y="3504"/>
              <a:ext cx="96" cy="96"/>
            </a:xfrm>
            <a:prstGeom prst="ellipse">
              <a:avLst/>
            </a:prstGeom>
            <a:noFill/>
            <a:ln w="28575">
              <a:solidFill>
                <a:srgbClr val="FF33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latin typeface="Arial" charset="0"/>
              </a:endParaRPr>
            </a:p>
          </p:txBody>
        </p:sp>
        <p:sp>
          <p:nvSpPr>
            <p:cNvPr id="25" name="Oval 1095"/>
            <p:cNvSpPr>
              <a:spLocks noChangeArrowheads="1"/>
            </p:cNvSpPr>
            <p:nvPr/>
          </p:nvSpPr>
          <p:spPr bwMode="auto">
            <a:xfrm>
              <a:off x="1392" y="3504"/>
              <a:ext cx="96" cy="96"/>
            </a:xfrm>
            <a:prstGeom prst="ellipse">
              <a:avLst/>
            </a:prstGeom>
            <a:noFill/>
            <a:ln w="28575">
              <a:solidFill>
                <a:srgbClr val="FF33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2400">
                <a:solidFill>
                  <a:srgbClr val="000000"/>
                </a:solidFill>
                <a:latin typeface="Arial" charset="0"/>
              </a:endParaRPr>
            </a:p>
          </p:txBody>
        </p:sp>
      </p:grpSp>
      <p:sp>
        <p:nvSpPr>
          <p:cNvPr id="26" name="Text Box 1532"/>
          <p:cNvSpPr txBox="1">
            <a:spLocks noChangeArrowheads="1"/>
          </p:cNvSpPr>
          <p:nvPr/>
        </p:nvSpPr>
        <p:spPr bwMode="auto">
          <a:xfrm>
            <a:off x="6708775" y="2603500"/>
            <a:ext cx="692150" cy="862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40 A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Current</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Limiting </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Reactors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34.9 </a:t>
            </a:r>
            <a:r>
              <a:rPr kumimoji="0" lang="en-US" altLang="en-US" sz="1000" b="1" i="0" u="none" strike="noStrike" kern="0" cap="none" spc="0" normalizeH="0" baseline="0" noProof="0" dirty="0" err="1">
                <a:ln>
                  <a:noFill/>
                </a:ln>
                <a:solidFill>
                  <a:srgbClr val="FF3300"/>
                </a:solidFill>
                <a:effectLst/>
                <a:uLnTx/>
                <a:uFillTx/>
                <a:latin typeface="Times New Roman" pitchFamily="18" charset="0"/>
              </a:rPr>
              <a:t>mH</a:t>
            </a:r>
            <a:endParaRPr kumimoji="0" lang="en-US" altLang="en-US" sz="1000" b="1" i="0" u="none" strike="noStrike" kern="0" cap="none" spc="0" normalizeH="0" baseline="0" noProof="0" dirty="0">
              <a:ln>
                <a:noFill/>
              </a:ln>
              <a:solidFill>
                <a:srgbClr val="FF3300"/>
              </a:solidFill>
              <a:effectLst/>
              <a:uLnTx/>
              <a:uFillTx/>
              <a:latin typeface="Times New Roman" pitchFamily="18" charset="0"/>
            </a:endParaRPr>
          </a:p>
        </p:txBody>
      </p:sp>
      <p:sp>
        <p:nvSpPr>
          <p:cNvPr id="27" name="Rectangle 1550"/>
          <p:cNvSpPr>
            <a:spLocks noChangeArrowheads="1"/>
          </p:cNvSpPr>
          <p:nvPr/>
        </p:nvSpPr>
        <p:spPr bwMode="auto">
          <a:xfrm>
            <a:off x="7315200" y="2514600"/>
            <a:ext cx="152400" cy="152400"/>
          </a:xfrm>
          <a:prstGeom prst="rect">
            <a:avLst/>
          </a:prstGeom>
          <a:solidFill>
            <a:srgbClr val="FF00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itchFamily="18" charset="0"/>
            </a:endParaRPr>
          </a:p>
        </p:txBody>
      </p:sp>
      <p:grpSp>
        <p:nvGrpSpPr>
          <p:cNvPr id="29" name="Group 1268"/>
          <p:cNvGrpSpPr>
            <a:grpSpLocks/>
          </p:cNvGrpSpPr>
          <p:nvPr/>
        </p:nvGrpSpPr>
        <p:grpSpPr bwMode="auto">
          <a:xfrm rot="10800000">
            <a:off x="7594600" y="2736850"/>
            <a:ext cx="638175" cy="939800"/>
            <a:chOff x="2127" y="3214"/>
            <a:chExt cx="388" cy="557"/>
          </a:xfrm>
        </p:grpSpPr>
        <p:grpSp>
          <p:nvGrpSpPr>
            <p:cNvPr id="30" name="Group 1269"/>
            <p:cNvGrpSpPr>
              <a:grpSpLocks/>
            </p:cNvGrpSpPr>
            <p:nvPr/>
          </p:nvGrpSpPr>
          <p:grpSpPr bwMode="auto">
            <a:xfrm>
              <a:off x="2177" y="3214"/>
              <a:ext cx="273" cy="557"/>
              <a:chOff x="1541" y="1870"/>
              <a:chExt cx="1645" cy="1876"/>
            </a:xfrm>
          </p:grpSpPr>
          <p:sp>
            <p:nvSpPr>
              <p:cNvPr id="33" name="Rectangle 1270"/>
              <p:cNvSpPr>
                <a:spLocks noChangeArrowheads="1"/>
              </p:cNvSpPr>
              <p:nvPr/>
            </p:nvSpPr>
            <p:spPr bwMode="auto">
              <a:xfrm>
                <a:off x="1864" y="1870"/>
                <a:ext cx="992" cy="688"/>
              </a:xfrm>
              <a:prstGeom prst="rect">
                <a:avLst/>
              </a:prstGeom>
              <a:solidFill>
                <a:srgbClr val="00CC99">
                  <a:alpha val="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nvGrpSpPr>
              <p:cNvPr id="34" name="Group 1271"/>
              <p:cNvGrpSpPr>
                <a:grpSpLocks/>
              </p:cNvGrpSpPr>
              <p:nvPr/>
            </p:nvGrpSpPr>
            <p:grpSpPr bwMode="auto">
              <a:xfrm>
                <a:off x="2274" y="1906"/>
                <a:ext cx="436" cy="560"/>
                <a:chOff x="2855" y="1131"/>
                <a:chExt cx="436" cy="560"/>
              </a:xfrm>
            </p:grpSpPr>
            <p:sp>
              <p:nvSpPr>
                <p:cNvPr id="102" name="Oval 1272"/>
                <p:cNvSpPr>
                  <a:spLocks noChangeArrowheads="1"/>
                </p:cNvSpPr>
                <p:nvPr/>
              </p:nvSpPr>
              <p:spPr bwMode="auto">
                <a:xfrm>
                  <a:off x="2863" y="1131"/>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3" name="Oval 1273"/>
                <p:cNvSpPr>
                  <a:spLocks noChangeArrowheads="1"/>
                </p:cNvSpPr>
                <p:nvPr/>
              </p:nvSpPr>
              <p:spPr bwMode="auto">
                <a:xfrm>
                  <a:off x="2873" y="1139"/>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4" name="Oval 1274"/>
                <p:cNvSpPr>
                  <a:spLocks noChangeArrowheads="1"/>
                </p:cNvSpPr>
                <p:nvPr/>
              </p:nvSpPr>
              <p:spPr bwMode="auto">
                <a:xfrm>
                  <a:off x="2907" y="1155"/>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5" name="Oval 1275"/>
                <p:cNvSpPr>
                  <a:spLocks noChangeArrowheads="1"/>
                </p:cNvSpPr>
                <p:nvPr/>
              </p:nvSpPr>
              <p:spPr bwMode="auto">
                <a:xfrm>
                  <a:off x="2861" y="1367"/>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6" name="Oval 1276"/>
                <p:cNvSpPr>
                  <a:spLocks noChangeArrowheads="1"/>
                </p:cNvSpPr>
                <p:nvPr/>
              </p:nvSpPr>
              <p:spPr bwMode="auto">
                <a:xfrm>
                  <a:off x="2871" y="1375"/>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7" name="Oval 1277"/>
                <p:cNvSpPr>
                  <a:spLocks noChangeArrowheads="1"/>
                </p:cNvSpPr>
                <p:nvPr/>
              </p:nvSpPr>
              <p:spPr bwMode="auto">
                <a:xfrm>
                  <a:off x="2905" y="1391"/>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8" name="Oval 1278"/>
                <p:cNvSpPr>
                  <a:spLocks noChangeArrowheads="1"/>
                </p:cNvSpPr>
                <p:nvPr/>
              </p:nvSpPr>
              <p:spPr bwMode="auto">
                <a:xfrm>
                  <a:off x="2855" y="1604"/>
                  <a:ext cx="121" cy="72"/>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09" name="Oval 1279"/>
                <p:cNvSpPr>
                  <a:spLocks noChangeArrowheads="1"/>
                </p:cNvSpPr>
                <p:nvPr/>
              </p:nvSpPr>
              <p:spPr bwMode="auto">
                <a:xfrm>
                  <a:off x="2865" y="1612"/>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0" name="Oval 1280"/>
                <p:cNvSpPr>
                  <a:spLocks noChangeArrowheads="1"/>
                </p:cNvSpPr>
                <p:nvPr/>
              </p:nvSpPr>
              <p:spPr bwMode="auto">
                <a:xfrm>
                  <a:off x="2899" y="1628"/>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1" name="Oval 1281"/>
                <p:cNvSpPr>
                  <a:spLocks noChangeArrowheads="1"/>
                </p:cNvSpPr>
                <p:nvPr/>
              </p:nvSpPr>
              <p:spPr bwMode="auto">
                <a:xfrm>
                  <a:off x="3146" y="1604"/>
                  <a:ext cx="145" cy="8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2" name="Oval 1282"/>
                <p:cNvSpPr>
                  <a:spLocks noChangeArrowheads="1"/>
                </p:cNvSpPr>
                <p:nvPr/>
              </p:nvSpPr>
              <p:spPr bwMode="auto">
                <a:xfrm>
                  <a:off x="3171" y="1616"/>
                  <a:ext cx="97" cy="57"/>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3" name="Oval 1283"/>
                <p:cNvSpPr>
                  <a:spLocks noChangeArrowheads="1"/>
                </p:cNvSpPr>
                <p:nvPr/>
              </p:nvSpPr>
              <p:spPr bwMode="auto">
                <a:xfrm>
                  <a:off x="3205" y="1632"/>
                  <a:ext cx="28" cy="23"/>
                </a:xfrm>
                <a:prstGeom prst="ellipse">
                  <a:avLst/>
                </a:prstGeom>
                <a:noFill/>
                <a:ln w="952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grpSp>
            <p:nvGrpSpPr>
              <p:cNvPr id="35" name="Group 1284"/>
              <p:cNvGrpSpPr>
                <a:grpSpLocks/>
              </p:cNvGrpSpPr>
              <p:nvPr/>
            </p:nvGrpSpPr>
            <p:grpSpPr bwMode="auto">
              <a:xfrm>
                <a:off x="1542" y="1950"/>
                <a:ext cx="325" cy="157"/>
                <a:chOff x="210" y="1201"/>
                <a:chExt cx="325" cy="157"/>
              </a:xfrm>
            </p:grpSpPr>
            <p:sp>
              <p:nvSpPr>
                <p:cNvPr id="94" name="Line 1285"/>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5" name="Line 1286"/>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6" name="Line 1287"/>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7" name="Line 1288"/>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8" name="Line 1289"/>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9" name="Line 1290"/>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0" name="Line 1291"/>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01" name="Line 1292"/>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6" name="Group 1293"/>
              <p:cNvGrpSpPr>
                <a:grpSpLocks/>
              </p:cNvGrpSpPr>
              <p:nvPr/>
            </p:nvGrpSpPr>
            <p:grpSpPr bwMode="auto">
              <a:xfrm>
                <a:off x="2855" y="2335"/>
                <a:ext cx="331" cy="164"/>
                <a:chOff x="1523" y="1586"/>
                <a:chExt cx="331" cy="164"/>
              </a:xfrm>
            </p:grpSpPr>
            <p:sp>
              <p:nvSpPr>
                <p:cNvPr id="86" name="Line 1294"/>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7" name="Line 1295"/>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8" name="Line 1296"/>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9" name="Line 1297"/>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0" name="Line 1298"/>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1" name="Line 1299"/>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2" name="Line 1300"/>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93" name="Line 1301"/>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37" name="Group 1302"/>
              <p:cNvGrpSpPr>
                <a:grpSpLocks/>
              </p:cNvGrpSpPr>
              <p:nvPr/>
            </p:nvGrpSpPr>
            <p:grpSpPr bwMode="auto">
              <a:xfrm>
                <a:off x="1623" y="2546"/>
                <a:ext cx="1549" cy="1161"/>
                <a:chOff x="2154" y="1749"/>
                <a:chExt cx="1549" cy="1161"/>
              </a:xfrm>
            </p:grpSpPr>
            <p:sp>
              <p:nvSpPr>
                <p:cNvPr id="83" name="Rectangle 1303"/>
                <p:cNvSpPr>
                  <a:spLocks noChangeArrowheads="1"/>
                </p:cNvSpPr>
                <p:nvPr/>
              </p:nvSpPr>
              <p:spPr bwMode="auto">
                <a:xfrm>
                  <a:off x="2154" y="1991"/>
                  <a:ext cx="1549" cy="919"/>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84" name="Line 1304"/>
                <p:cNvSpPr>
                  <a:spLocks noChangeShapeType="1"/>
                </p:cNvSpPr>
                <p:nvPr/>
              </p:nvSpPr>
              <p:spPr bwMode="auto">
                <a:xfrm>
                  <a:off x="2662"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5" name="Line 1305"/>
                <p:cNvSpPr>
                  <a:spLocks noChangeShapeType="1"/>
                </p:cNvSpPr>
                <p:nvPr/>
              </p:nvSpPr>
              <p:spPr bwMode="auto">
                <a:xfrm>
                  <a:off x="3170" y="1749"/>
                  <a:ext cx="0" cy="24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38" name="Line 1306"/>
              <p:cNvSpPr>
                <a:spLocks noChangeShapeType="1"/>
              </p:cNvSpPr>
              <p:nvPr/>
            </p:nvSpPr>
            <p:spPr bwMode="auto">
              <a:xfrm flipV="1">
                <a:off x="1623" y="3685"/>
                <a:ext cx="1549" cy="1"/>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39" name="Line 1307"/>
              <p:cNvSpPr>
                <a:spLocks noChangeShapeType="1"/>
              </p:cNvSpPr>
              <p:nvPr/>
            </p:nvSpPr>
            <p:spPr bwMode="auto">
              <a:xfrm>
                <a:off x="1624" y="3705"/>
                <a:ext cx="1548"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0" name="Line 1308"/>
              <p:cNvSpPr>
                <a:spLocks noChangeShapeType="1"/>
              </p:cNvSpPr>
              <p:nvPr/>
            </p:nvSpPr>
            <p:spPr bwMode="auto">
              <a:xfrm>
                <a:off x="1655" y="3709"/>
                <a:ext cx="0" cy="3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1" name="Line 1309"/>
              <p:cNvSpPr>
                <a:spLocks noChangeShapeType="1"/>
              </p:cNvSpPr>
              <p:nvPr/>
            </p:nvSpPr>
            <p:spPr bwMode="auto">
              <a:xfrm>
                <a:off x="2368" y="3705"/>
                <a:ext cx="0"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2" name="Line 1310"/>
              <p:cNvSpPr>
                <a:spLocks noChangeShapeType="1"/>
              </p:cNvSpPr>
              <p:nvPr/>
            </p:nvSpPr>
            <p:spPr bwMode="auto">
              <a:xfrm>
                <a:off x="2399" y="3705"/>
                <a:ext cx="0"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3" name="Line 1311"/>
              <p:cNvSpPr>
                <a:spLocks noChangeShapeType="1"/>
              </p:cNvSpPr>
              <p:nvPr/>
            </p:nvSpPr>
            <p:spPr bwMode="auto">
              <a:xfrm>
                <a:off x="3109" y="3705"/>
                <a:ext cx="0" cy="37"/>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4" name="Line 1312"/>
              <p:cNvSpPr>
                <a:spLocks noChangeShapeType="1"/>
              </p:cNvSpPr>
              <p:nvPr/>
            </p:nvSpPr>
            <p:spPr bwMode="auto">
              <a:xfrm>
                <a:off x="1653" y="3742"/>
                <a:ext cx="714" cy="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5" name="Line 1313"/>
              <p:cNvSpPr>
                <a:spLocks noChangeShapeType="1"/>
              </p:cNvSpPr>
              <p:nvPr/>
            </p:nvSpPr>
            <p:spPr bwMode="auto">
              <a:xfrm>
                <a:off x="2400" y="3746"/>
                <a:ext cx="70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46" name="Line 1314"/>
              <p:cNvSpPr>
                <a:spLocks noChangeShapeType="1"/>
              </p:cNvSpPr>
              <p:nvPr/>
            </p:nvSpPr>
            <p:spPr bwMode="auto">
              <a:xfrm>
                <a:off x="2378" y="3683"/>
                <a:ext cx="0" cy="1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47" name="Group 1315"/>
              <p:cNvGrpSpPr>
                <a:grpSpLocks/>
              </p:cNvGrpSpPr>
              <p:nvPr/>
            </p:nvGrpSpPr>
            <p:grpSpPr bwMode="auto">
              <a:xfrm>
                <a:off x="2853" y="2141"/>
                <a:ext cx="331" cy="164"/>
                <a:chOff x="1523" y="1586"/>
                <a:chExt cx="331" cy="164"/>
              </a:xfrm>
            </p:grpSpPr>
            <p:sp>
              <p:nvSpPr>
                <p:cNvPr id="75" name="Line 1316"/>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6" name="Line 1317"/>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7" name="Line 1318"/>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8" name="Line 1319"/>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9" name="Line 1320"/>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0" name="Line 1321"/>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1" name="Line 1322"/>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82" name="Line 1323"/>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8" name="Group 1324"/>
              <p:cNvGrpSpPr>
                <a:grpSpLocks/>
              </p:cNvGrpSpPr>
              <p:nvPr/>
            </p:nvGrpSpPr>
            <p:grpSpPr bwMode="auto">
              <a:xfrm>
                <a:off x="2854" y="1951"/>
                <a:ext cx="331" cy="164"/>
                <a:chOff x="1523" y="1586"/>
                <a:chExt cx="331" cy="164"/>
              </a:xfrm>
            </p:grpSpPr>
            <p:sp>
              <p:nvSpPr>
                <p:cNvPr id="67" name="Line 1325"/>
                <p:cNvSpPr>
                  <a:spLocks noChangeShapeType="1"/>
                </p:cNvSpPr>
                <p:nvPr/>
              </p:nvSpPr>
              <p:spPr bwMode="auto">
                <a:xfrm flipH="1">
                  <a:off x="1523" y="1588"/>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8" name="Line 1326"/>
                <p:cNvSpPr>
                  <a:spLocks noChangeShapeType="1"/>
                </p:cNvSpPr>
                <p:nvPr/>
              </p:nvSpPr>
              <p:spPr bwMode="auto">
                <a:xfrm flipH="1">
                  <a:off x="1825" y="1586"/>
                  <a:ext cx="0"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9" name="Line 1327"/>
                <p:cNvSpPr>
                  <a:spLocks noChangeShapeType="1"/>
                </p:cNvSpPr>
                <p:nvPr/>
              </p:nvSpPr>
              <p:spPr bwMode="auto">
                <a:xfrm>
                  <a:off x="1526" y="1644"/>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0" name="Line 1328"/>
                <p:cNvSpPr>
                  <a:spLocks noChangeShapeType="1"/>
                </p:cNvSpPr>
                <p:nvPr/>
              </p:nvSpPr>
              <p:spPr bwMode="auto">
                <a:xfrm>
                  <a:off x="1527" y="1687"/>
                  <a:ext cx="32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1" name="Line 1329"/>
                <p:cNvSpPr>
                  <a:spLocks noChangeShapeType="1"/>
                </p:cNvSpPr>
                <p:nvPr/>
              </p:nvSpPr>
              <p:spPr bwMode="auto">
                <a:xfrm flipH="1" flipV="1">
                  <a:off x="1528" y="1741"/>
                  <a:ext cx="297" cy="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2" name="Line 1330"/>
                <p:cNvSpPr>
                  <a:spLocks noChangeShapeType="1"/>
                </p:cNvSpPr>
                <p:nvPr/>
              </p:nvSpPr>
              <p:spPr bwMode="auto">
                <a:xfrm>
                  <a:off x="1823" y="1689"/>
                  <a:ext cx="1" cy="53"/>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3" name="Line 1331"/>
                <p:cNvSpPr>
                  <a:spLocks noChangeShapeType="1"/>
                </p:cNvSpPr>
                <p:nvPr/>
              </p:nvSpPr>
              <p:spPr bwMode="auto">
                <a:xfrm>
                  <a:off x="1852" y="1643"/>
                  <a:ext cx="1" cy="46"/>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74" name="Line 1332"/>
                <p:cNvSpPr>
                  <a:spLocks noChangeShapeType="1"/>
                </p:cNvSpPr>
                <p:nvPr/>
              </p:nvSpPr>
              <p:spPr bwMode="auto">
                <a:xfrm>
                  <a:off x="1525" y="1592"/>
                  <a:ext cx="1" cy="1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49" name="Group 1333"/>
              <p:cNvGrpSpPr>
                <a:grpSpLocks/>
              </p:cNvGrpSpPr>
              <p:nvPr/>
            </p:nvGrpSpPr>
            <p:grpSpPr bwMode="auto">
              <a:xfrm>
                <a:off x="1541" y="2145"/>
                <a:ext cx="325" cy="157"/>
                <a:chOff x="210" y="1201"/>
                <a:chExt cx="325" cy="157"/>
              </a:xfrm>
            </p:grpSpPr>
            <p:sp>
              <p:nvSpPr>
                <p:cNvPr id="59" name="Line 1334"/>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0" name="Line 1335"/>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1" name="Line 1336"/>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2" name="Line 1337"/>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3" name="Line 1338"/>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4" name="Line 1339"/>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5" name="Line 1340"/>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66" name="Line 1341"/>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nvGrpSpPr>
              <p:cNvPr id="50" name="Group 1342"/>
              <p:cNvGrpSpPr>
                <a:grpSpLocks/>
              </p:cNvGrpSpPr>
              <p:nvPr/>
            </p:nvGrpSpPr>
            <p:grpSpPr bwMode="auto">
              <a:xfrm>
                <a:off x="1541" y="2336"/>
                <a:ext cx="325" cy="157"/>
                <a:chOff x="210" y="1201"/>
                <a:chExt cx="325" cy="157"/>
              </a:xfrm>
            </p:grpSpPr>
            <p:sp>
              <p:nvSpPr>
                <p:cNvPr id="51" name="Line 1343"/>
                <p:cNvSpPr>
                  <a:spLocks noChangeShapeType="1"/>
                </p:cNvSpPr>
                <p:nvPr/>
              </p:nvSpPr>
              <p:spPr bwMode="auto">
                <a:xfrm flipH="1">
                  <a:off x="236" y="1202"/>
                  <a:ext cx="299"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2" name="Line 1344"/>
                <p:cNvSpPr>
                  <a:spLocks noChangeShapeType="1"/>
                </p:cNvSpPr>
                <p:nvPr/>
              </p:nvSpPr>
              <p:spPr bwMode="auto">
                <a:xfrm flipH="1">
                  <a:off x="233" y="1201"/>
                  <a:ext cx="1" cy="6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3" name="Line 1345"/>
                <p:cNvSpPr>
                  <a:spLocks noChangeShapeType="1"/>
                </p:cNvSpPr>
                <p:nvPr/>
              </p:nvSpPr>
              <p:spPr bwMode="auto">
                <a:xfrm>
                  <a:off x="211" y="1261"/>
                  <a:ext cx="322"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4" name="Line 1346"/>
                <p:cNvSpPr>
                  <a:spLocks noChangeShapeType="1"/>
                </p:cNvSpPr>
                <p:nvPr/>
              </p:nvSpPr>
              <p:spPr bwMode="auto">
                <a:xfrm>
                  <a:off x="212" y="1300"/>
                  <a:ext cx="317"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5" name="Line 1347"/>
                <p:cNvSpPr>
                  <a:spLocks noChangeShapeType="1"/>
                </p:cNvSpPr>
                <p:nvPr/>
              </p:nvSpPr>
              <p:spPr bwMode="auto">
                <a:xfrm flipH="1" flipV="1">
                  <a:off x="236" y="1358"/>
                  <a:ext cx="296" cy="0"/>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6" name="Line 1348"/>
                <p:cNvSpPr>
                  <a:spLocks noChangeShapeType="1"/>
                </p:cNvSpPr>
                <p:nvPr/>
              </p:nvSpPr>
              <p:spPr bwMode="auto">
                <a:xfrm flipH="1">
                  <a:off x="235" y="1300"/>
                  <a:ext cx="0" cy="58"/>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7" name="Line 1349"/>
                <p:cNvSpPr>
                  <a:spLocks noChangeShapeType="1"/>
                </p:cNvSpPr>
                <p:nvPr/>
              </p:nvSpPr>
              <p:spPr bwMode="auto">
                <a:xfrm flipH="1">
                  <a:off x="210" y="1260"/>
                  <a:ext cx="1" cy="39"/>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58" name="Line 1350"/>
                <p:cNvSpPr>
                  <a:spLocks noChangeShapeType="1"/>
                </p:cNvSpPr>
                <p:nvPr/>
              </p:nvSpPr>
              <p:spPr bwMode="auto">
                <a:xfrm flipH="1">
                  <a:off x="532" y="1203"/>
                  <a:ext cx="2" cy="152"/>
                </a:xfrm>
                <a:prstGeom prst="line">
                  <a:avLst/>
                </a:prstGeom>
                <a:noFill/>
                <a:ln w="952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grpSp>
        <p:sp>
          <p:nvSpPr>
            <p:cNvPr id="31" name="Rectangle 1351"/>
            <p:cNvSpPr>
              <a:spLocks noChangeArrowheads="1"/>
            </p:cNvSpPr>
            <p:nvPr/>
          </p:nvSpPr>
          <p:spPr bwMode="auto">
            <a:xfrm>
              <a:off x="2193" y="3480"/>
              <a:ext cx="262" cy="275"/>
            </a:xfrm>
            <a:prstGeom prst="rect">
              <a:avLst/>
            </a:prstGeom>
            <a:solidFill>
              <a:srgbClr val="808080">
                <a:alpha val="20000"/>
              </a:srgbClr>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32" name="Text Box 1352"/>
            <p:cNvSpPr txBox="1">
              <a:spLocks noChangeArrowheads="1"/>
            </p:cNvSpPr>
            <p:nvPr/>
          </p:nvSpPr>
          <p:spPr bwMode="auto">
            <a:xfrm flipH="1" flipV="1">
              <a:off x="2127" y="3499"/>
              <a:ext cx="388" cy="2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2</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0000"/>
                  </a:solidFill>
                  <a:effectLst/>
                  <a:uLnTx/>
                  <a:uFillTx/>
                  <a:latin typeface="Arial" charset="0"/>
                </a:rPr>
                <a:t> MVA </a:t>
              </a:r>
            </a:p>
          </p:txBody>
        </p:sp>
      </p:grpSp>
      <p:sp>
        <p:nvSpPr>
          <p:cNvPr id="114" name="Rectangle 1555"/>
          <p:cNvSpPr>
            <a:spLocks noChangeArrowheads="1"/>
          </p:cNvSpPr>
          <p:nvPr/>
        </p:nvSpPr>
        <p:spPr bwMode="auto">
          <a:xfrm rot="16200000">
            <a:off x="7845425" y="3829050"/>
            <a:ext cx="152400" cy="152400"/>
          </a:xfrm>
          <a:prstGeom prst="rect">
            <a:avLst/>
          </a:prstGeom>
          <a:solidFill>
            <a:srgbClr val="FF3300"/>
          </a:solid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5" name="Text Box 1531"/>
          <p:cNvSpPr txBox="1">
            <a:spLocks noChangeArrowheads="1"/>
          </p:cNvSpPr>
          <p:nvPr/>
        </p:nvSpPr>
        <p:spPr bwMode="auto">
          <a:xfrm>
            <a:off x="8021638" y="4383088"/>
            <a:ext cx="939800"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2x200 </a:t>
            </a:r>
            <a:r>
              <a:rPr kumimoji="0" lang="en-US" altLang="en-US" sz="1000" b="1" i="0" u="none" strike="noStrike" kern="0" cap="none" spc="0" normalizeH="0" baseline="0" noProof="0" dirty="0" err="1">
                <a:ln>
                  <a:noFill/>
                </a:ln>
                <a:solidFill>
                  <a:srgbClr val="FF3300"/>
                </a:solidFill>
                <a:effectLst/>
                <a:uLnTx/>
                <a:uFillTx/>
                <a:latin typeface="Times New Roman" pitchFamily="18" charset="0"/>
              </a:rPr>
              <a:t>kVAR</a:t>
            </a:r>
            <a:endParaRPr kumimoji="0" lang="en-US" altLang="en-US" sz="1000" b="1" i="0" u="none" strike="noStrike" kern="0" cap="none" spc="0" normalizeH="0" baseline="0" noProof="0" dirty="0">
              <a:ln>
                <a:noFill/>
              </a:ln>
              <a:solidFill>
                <a:srgbClr val="FF3300"/>
              </a:solidFill>
              <a:effectLst/>
              <a:uLnTx/>
              <a:uFillTx/>
              <a:latin typeface="Times New Roman" pitchFamily="18" charset="0"/>
            </a:endParaRP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Multi-step</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PF correction</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Cap bank</a:t>
            </a:r>
          </a:p>
        </p:txBody>
      </p:sp>
      <p:grpSp>
        <p:nvGrpSpPr>
          <p:cNvPr id="116" name="Group 554"/>
          <p:cNvGrpSpPr>
            <a:grpSpLocks/>
          </p:cNvGrpSpPr>
          <p:nvPr/>
        </p:nvGrpSpPr>
        <p:grpSpPr bwMode="auto">
          <a:xfrm>
            <a:off x="7223125" y="5334000"/>
            <a:ext cx="152400" cy="838200"/>
            <a:chOff x="624" y="1824"/>
            <a:chExt cx="96" cy="528"/>
          </a:xfrm>
        </p:grpSpPr>
        <p:sp>
          <p:nvSpPr>
            <p:cNvPr id="117" name="Line 555"/>
            <p:cNvSpPr>
              <a:spLocks noChangeShapeType="1"/>
            </p:cNvSpPr>
            <p:nvPr/>
          </p:nvSpPr>
          <p:spPr bwMode="auto">
            <a:xfrm>
              <a:off x="672" y="1824"/>
              <a:ext cx="0" cy="336"/>
            </a:xfrm>
            <a:prstGeom prst="line">
              <a:avLst/>
            </a:prstGeom>
            <a:noFill/>
            <a:ln w="28575">
              <a:solidFill>
                <a:srgbClr val="00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18" name="Rectangle 556"/>
            <p:cNvSpPr>
              <a:spLocks noChangeArrowheads="1"/>
            </p:cNvSpPr>
            <p:nvPr/>
          </p:nvSpPr>
          <p:spPr bwMode="auto">
            <a:xfrm>
              <a:off x="624" y="1920"/>
              <a:ext cx="96" cy="96"/>
            </a:xfrm>
            <a:prstGeom prst="rect">
              <a:avLst/>
            </a:prstGeom>
            <a:solidFill>
              <a:srgbClr val="000000"/>
            </a:solidFill>
            <a:ln w="2857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19" name="Line 557"/>
            <p:cNvSpPr>
              <a:spLocks noChangeShapeType="1"/>
            </p:cNvSpPr>
            <p:nvPr/>
          </p:nvSpPr>
          <p:spPr bwMode="auto">
            <a:xfrm>
              <a:off x="672" y="2016"/>
              <a:ext cx="0" cy="336"/>
            </a:xfrm>
            <a:prstGeom prst="line">
              <a:avLst/>
            </a:prstGeom>
            <a:noFill/>
            <a:ln w="28575">
              <a:solidFill>
                <a:srgbClr val="00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sp>
        <p:nvSpPr>
          <p:cNvPr id="120" name="Rectangle 1549"/>
          <p:cNvSpPr>
            <a:spLocks noChangeArrowheads="1"/>
          </p:cNvSpPr>
          <p:nvPr/>
        </p:nvSpPr>
        <p:spPr bwMode="auto">
          <a:xfrm>
            <a:off x="7315200" y="3683000"/>
            <a:ext cx="152400" cy="152400"/>
          </a:xfrm>
          <a:prstGeom prst="rect">
            <a:avLst/>
          </a:prstGeom>
          <a:solidFill>
            <a:srgbClr val="FF0000"/>
          </a:solidFill>
          <a:ln w="9525">
            <a:solidFill>
              <a:srgbClr val="000000"/>
            </a:solidFill>
            <a:miter lim="800000"/>
            <a:headEnd/>
            <a:tailEnd/>
          </a:ln>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Times New Roman" pitchFamily="18" charset="0"/>
            </a:endParaRPr>
          </a:p>
        </p:txBody>
      </p:sp>
      <p:sp>
        <p:nvSpPr>
          <p:cNvPr id="122" name="Text Box 56"/>
          <p:cNvSpPr txBox="1">
            <a:spLocks noChangeArrowheads="1"/>
          </p:cNvSpPr>
          <p:nvPr/>
        </p:nvSpPr>
        <p:spPr bwMode="auto">
          <a:xfrm>
            <a:off x="7410450" y="2016125"/>
            <a:ext cx="1005403"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600" b="1" dirty="0">
                <a:solidFill>
                  <a:srgbClr val="000000"/>
                </a:solidFill>
                <a:latin typeface="Arial" charset="0"/>
              </a:rPr>
              <a:t>12.47 kV</a:t>
            </a:r>
          </a:p>
        </p:txBody>
      </p:sp>
      <p:sp>
        <p:nvSpPr>
          <p:cNvPr id="123" name="Line 1528"/>
          <p:cNvSpPr>
            <a:spLocks noChangeShapeType="1"/>
          </p:cNvSpPr>
          <p:nvPr/>
        </p:nvSpPr>
        <p:spPr bwMode="auto">
          <a:xfrm rot="16200000">
            <a:off x="7730332" y="3860006"/>
            <a:ext cx="374650" cy="7937"/>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grpSp>
        <p:nvGrpSpPr>
          <p:cNvPr id="124" name="Group 564"/>
          <p:cNvGrpSpPr>
            <a:grpSpLocks/>
          </p:cNvGrpSpPr>
          <p:nvPr/>
        </p:nvGrpSpPr>
        <p:grpSpPr bwMode="auto">
          <a:xfrm>
            <a:off x="7223125" y="5791200"/>
            <a:ext cx="152400" cy="228600"/>
            <a:chOff x="336" y="768"/>
            <a:chExt cx="192" cy="288"/>
          </a:xfrm>
        </p:grpSpPr>
        <p:sp>
          <p:nvSpPr>
            <p:cNvPr id="125" name="Oval 565"/>
            <p:cNvSpPr>
              <a:spLocks noChangeArrowheads="1"/>
            </p:cNvSpPr>
            <p:nvPr/>
          </p:nvSpPr>
          <p:spPr bwMode="auto">
            <a:xfrm>
              <a:off x="336" y="768"/>
              <a:ext cx="192" cy="192"/>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sp>
          <p:nvSpPr>
            <p:cNvPr id="126" name="Oval 566"/>
            <p:cNvSpPr>
              <a:spLocks noChangeArrowheads="1"/>
            </p:cNvSpPr>
            <p:nvPr/>
          </p:nvSpPr>
          <p:spPr bwMode="auto">
            <a:xfrm>
              <a:off x="336" y="864"/>
              <a:ext cx="192" cy="192"/>
            </a:xfrm>
            <a:prstGeom prst="ellipse">
              <a:avLst/>
            </a:prstGeom>
            <a:noFill/>
            <a:ln w="28575">
              <a:solidFill>
                <a:srgbClr val="00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en-US" altLang="en-US" sz="2400" b="0" i="0" u="none" strike="noStrike" kern="0" cap="none" spc="0" normalizeH="0" baseline="0" noProof="0">
                <a:ln>
                  <a:noFill/>
                </a:ln>
                <a:solidFill>
                  <a:srgbClr val="000000"/>
                </a:solidFill>
                <a:effectLst/>
                <a:uLnTx/>
                <a:uFillTx/>
                <a:latin typeface="Arial" charset="0"/>
              </a:endParaRPr>
            </a:p>
          </p:txBody>
        </p:sp>
      </p:grpSp>
      <p:sp>
        <p:nvSpPr>
          <p:cNvPr id="127" name="Line 1353"/>
          <p:cNvSpPr>
            <a:spLocks noChangeShapeType="1"/>
          </p:cNvSpPr>
          <p:nvPr/>
        </p:nvSpPr>
        <p:spPr bwMode="auto">
          <a:xfrm flipV="1">
            <a:off x="7391400" y="4059238"/>
            <a:ext cx="530225" cy="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8" name="Line 1082"/>
          <p:cNvSpPr>
            <a:spLocks noChangeShapeType="1"/>
          </p:cNvSpPr>
          <p:nvPr/>
        </p:nvSpPr>
        <p:spPr bwMode="auto">
          <a:xfrm flipH="1" flipV="1">
            <a:off x="6708774" y="3167742"/>
            <a:ext cx="6349" cy="891496"/>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29" name="Line 1353"/>
          <p:cNvSpPr>
            <a:spLocks noChangeShapeType="1"/>
          </p:cNvSpPr>
          <p:nvPr/>
        </p:nvSpPr>
        <p:spPr bwMode="auto">
          <a:xfrm>
            <a:off x="6705600" y="4059238"/>
            <a:ext cx="723900" cy="0"/>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0" name="Line 1082"/>
          <p:cNvSpPr>
            <a:spLocks noChangeShapeType="1"/>
          </p:cNvSpPr>
          <p:nvPr/>
        </p:nvSpPr>
        <p:spPr bwMode="auto">
          <a:xfrm flipH="1" flipV="1">
            <a:off x="6702424" y="2374080"/>
            <a:ext cx="3176" cy="521519"/>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1" name="Line 1082"/>
          <p:cNvSpPr>
            <a:spLocks noChangeShapeType="1"/>
          </p:cNvSpPr>
          <p:nvPr/>
        </p:nvSpPr>
        <p:spPr bwMode="auto">
          <a:xfrm flipH="1" flipV="1">
            <a:off x="6553199" y="2950027"/>
            <a:ext cx="161923" cy="245756"/>
          </a:xfrm>
          <a:prstGeom prst="line">
            <a:avLst/>
          </a:prstGeom>
          <a:noFill/>
          <a:ln w="28575">
            <a:solidFill>
              <a:srgbClr val="FF33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sp>
        <p:nvSpPr>
          <p:cNvPr id="132" name="Text Box 1532"/>
          <p:cNvSpPr txBox="1">
            <a:spLocks noChangeArrowheads="1"/>
          </p:cNvSpPr>
          <p:nvPr/>
        </p:nvSpPr>
        <p:spPr bwMode="auto">
          <a:xfrm>
            <a:off x="5918658" y="2781745"/>
            <a:ext cx="61376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000" b="1" i="0" u="none" strike="noStrike" kern="0" cap="none" spc="0" normalizeH="0" baseline="0" noProof="0" dirty="0">
                <a:ln>
                  <a:noFill/>
                </a:ln>
                <a:solidFill>
                  <a:srgbClr val="FF3300"/>
                </a:solidFill>
                <a:effectLst/>
                <a:uLnTx/>
                <a:uFillTx/>
                <a:latin typeface="Times New Roman" pitchFamily="18" charset="0"/>
              </a:rPr>
              <a:t>By-pass switch</a:t>
            </a:r>
          </a:p>
        </p:txBody>
      </p:sp>
    </p:spTree>
    <p:extLst>
      <p:ext uri="{BB962C8B-B14F-4D97-AF65-F5344CB8AC3E}">
        <p14:creationId xmlns:p14="http://schemas.microsoft.com/office/powerpoint/2010/main" val="2322381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M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0393" y="3331345"/>
            <a:ext cx="3796668" cy="2979620"/>
          </a:xfrm>
          <a:prstGeom prst="rect">
            <a:avLst/>
          </a:prstGeom>
          <a:noFill/>
        </p:spPr>
      </p:pic>
      <p:sp>
        <p:nvSpPr>
          <p:cNvPr id="2" name="Content Placeholder 1"/>
          <p:cNvSpPr>
            <a:spLocks noGrp="1"/>
          </p:cNvSpPr>
          <p:nvPr>
            <p:ph idx="1"/>
          </p:nvPr>
        </p:nvSpPr>
        <p:spPr>
          <a:xfrm>
            <a:off x="271207" y="1306711"/>
            <a:ext cx="8601585" cy="2024634"/>
          </a:xfrm>
        </p:spPr>
        <p:txBody>
          <a:bodyPr/>
          <a:lstStyle/>
          <a:p>
            <a:pPr marL="342900" indent="-230188">
              <a:spcBef>
                <a:spcPts val="600"/>
              </a:spcBef>
              <a:spcAft>
                <a:spcPts val="600"/>
              </a:spcAft>
              <a:buClr>
                <a:srgbClr val="00A0E3"/>
              </a:buClr>
            </a:pPr>
            <a:r>
              <a:rPr lang="en-US" sz="1800" dirty="0">
                <a:solidFill>
                  <a:srgbClr val="51626F"/>
                </a:solidFill>
              </a:rPr>
              <a:t>Provides sub-cycle dynamic reactive capability – both leading and lagging</a:t>
            </a:r>
          </a:p>
          <a:p>
            <a:pPr marL="342900" indent="-230188">
              <a:spcBef>
                <a:spcPts val="600"/>
              </a:spcBef>
              <a:spcAft>
                <a:spcPts val="600"/>
              </a:spcAft>
              <a:buClr>
                <a:srgbClr val="00A0E3"/>
              </a:buClr>
            </a:pPr>
            <a:r>
              <a:rPr lang="en-US" sz="1800" dirty="0">
                <a:solidFill>
                  <a:srgbClr val="51626F"/>
                </a:solidFill>
              </a:rPr>
              <a:t>Has short term overload capability of 3.0 times its continuous rating</a:t>
            </a:r>
          </a:p>
          <a:p>
            <a:pPr marL="342900" indent="-230188">
              <a:spcBef>
                <a:spcPts val="600"/>
              </a:spcBef>
              <a:spcAft>
                <a:spcPts val="600"/>
              </a:spcAft>
              <a:buClr>
                <a:srgbClr val="00A0E3"/>
              </a:buClr>
            </a:pPr>
            <a:r>
              <a:rPr lang="en-US" sz="1800" dirty="0">
                <a:solidFill>
                  <a:srgbClr val="51626F"/>
                </a:solidFill>
              </a:rPr>
              <a:t>Seamlessly switch other shunt devices and is in communication with the utility system operations &amp; control center via SCADA</a:t>
            </a:r>
          </a:p>
          <a:p>
            <a:pPr marL="342900" indent="-230188">
              <a:spcBef>
                <a:spcPts val="600"/>
              </a:spcBef>
              <a:spcAft>
                <a:spcPts val="600"/>
              </a:spcAft>
              <a:buClr>
                <a:srgbClr val="00A0E3"/>
              </a:buClr>
            </a:pPr>
            <a:r>
              <a:rPr lang="en-US" sz="1800" dirty="0">
                <a:solidFill>
                  <a:srgbClr val="51626F"/>
                </a:solidFill>
              </a:rPr>
              <a:t>Fast dynamic response that is tuned based on applications specific requirement</a:t>
            </a:r>
          </a:p>
          <a:p>
            <a:pPr>
              <a:spcBef>
                <a:spcPts val="600"/>
              </a:spcBef>
              <a:spcAft>
                <a:spcPts val="600"/>
              </a:spcAft>
            </a:pPr>
            <a:endParaRPr lang="en-US" sz="1800" dirty="0"/>
          </a:p>
        </p:txBody>
      </p:sp>
      <p:sp>
        <p:nvSpPr>
          <p:cNvPr id="3" name="Slide Number Placeholder 2"/>
          <p:cNvSpPr>
            <a:spLocks noGrp="1"/>
          </p:cNvSpPr>
          <p:nvPr>
            <p:ph type="sldNum" sz="quarter" idx="15"/>
          </p:nvPr>
        </p:nvSpPr>
        <p:spPr/>
        <p:txBody>
          <a:bodyPr/>
          <a:lstStyle/>
          <a:p>
            <a:fld id="{DAB910CF-B23D-4FE7-8D06-6070260B8041}" type="slidenum">
              <a:rPr lang="en-US" smtClean="0"/>
              <a:pPr/>
              <a:t>19</a:t>
            </a:fld>
            <a:endParaRPr lang="en-US"/>
          </a:p>
        </p:txBody>
      </p:sp>
      <p:sp>
        <p:nvSpPr>
          <p:cNvPr id="5" name="Title 4"/>
          <p:cNvSpPr>
            <a:spLocks noGrp="1"/>
          </p:cNvSpPr>
          <p:nvPr>
            <p:ph type="title"/>
          </p:nvPr>
        </p:nvSpPr>
        <p:spPr>
          <a:xfrm>
            <a:off x="795527" y="77054"/>
            <a:ext cx="7066427" cy="563969"/>
          </a:xfrm>
        </p:spPr>
        <p:txBody>
          <a:bodyPr>
            <a:normAutofit fontScale="90000"/>
          </a:bodyPr>
          <a:lstStyle/>
          <a:p>
            <a:r>
              <a:rPr lang="en-US" dirty="0"/>
              <a:t>The D-VAR® STATCOM System</a:t>
            </a:r>
            <a:br>
              <a:rPr lang="en-US" dirty="0"/>
            </a:br>
            <a:endParaRPr lang="en-US" dirty="0"/>
          </a:p>
        </p:txBody>
      </p:sp>
      <p:pic>
        <p:nvPicPr>
          <p:cNvPr id="9" name="Picture 3" descr="Front Vie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95527" y="3429000"/>
            <a:ext cx="2738034" cy="2389426"/>
          </a:xfrm>
          <a:prstGeom prst="rect">
            <a:avLst/>
          </a:prstGeom>
          <a:noFill/>
        </p:spPr>
      </p:pic>
    </p:spTree>
    <p:extLst>
      <p:ext uri="{BB962C8B-B14F-4D97-AF65-F5344CB8AC3E}">
        <p14:creationId xmlns:p14="http://schemas.microsoft.com/office/powerpoint/2010/main" val="346719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Provide voltage sag protection up to 1 MW of customer load</a:t>
            </a:r>
          </a:p>
          <a:p>
            <a:r>
              <a:rPr lang="en-US" dirty="0"/>
              <a:t>Provide voltage recovery both for balanced and unbalanced faults</a:t>
            </a:r>
          </a:p>
          <a:p>
            <a:r>
              <a:rPr lang="en-US" dirty="0"/>
              <a:t>Fault power at the site: 65 MVA on the high side (12.47 kV) of the customer transformer. X/R ratio: 5.92</a:t>
            </a:r>
          </a:p>
          <a:p>
            <a:r>
              <a:rPr lang="en-US" dirty="0"/>
              <a:t>The fault recordings are on the low side (277 V L-N) of the customer transformer, which is WYE-WYE connected</a:t>
            </a:r>
          </a:p>
          <a:p>
            <a:r>
              <a:rPr lang="en-US" dirty="0"/>
              <a:t>There is enough space to house the outdoor D-VAR and its transformer. Will need to determine if space is available for a </a:t>
            </a:r>
            <a:r>
              <a:rPr lang="en-US" b="1" dirty="0"/>
              <a:t>Current Limiting Reactor</a:t>
            </a:r>
            <a:r>
              <a:rPr lang="en-US" dirty="0"/>
              <a:t> installation.</a:t>
            </a:r>
          </a:p>
        </p:txBody>
      </p:sp>
      <p:sp>
        <p:nvSpPr>
          <p:cNvPr id="3" name="Slide Number Placeholder 2"/>
          <p:cNvSpPr>
            <a:spLocks noGrp="1"/>
          </p:cNvSpPr>
          <p:nvPr>
            <p:ph type="sldNum" sz="quarter" idx="15"/>
          </p:nvPr>
        </p:nvSpPr>
        <p:spPr/>
        <p:txBody>
          <a:bodyPr/>
          <a:lstStyle/>
          <a:p>
            <a:fld id="{DAB910CF-B23D-4FE7-8D06-6070260B8041}" type="slidenum">
              <a:rPr lang="en-US" smtClean="0"/>
              <a:pPr/>
              <a:t>2</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lstStyle/>
          <a:p>
            <a:r>
              <a:rPr lang="en-US" dirty="0"/>
              <a:t>Needs Assessment</a:t>
            </a:r>
          </a:p>
        </p:txBody>
      </p:sp>
      <p:sp>
        <p:nvSpPr>
          <p:cNvPr id="6" name="Text Placeholder 5"/>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243175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8458200" y="6601968"/>
            <a:ext cx="533400" cy="182880"/>
          </a:xfrm>
          <a:prstGeom prst="rect">
            <a:avLst/>
          </a:prstGeom>
        </p:spPr>
        <p:txBody>
          <a:bodyPr/>
          <a:lstStyle/>
          <a:p>
            <a:fld id="{DAB910CF-B23D-4FE7-8D06-6070260B8041}" type="slidenum">
              <a:rPr lang="en-US" smtClean="0"/>
              <a:pPr/>
              <a:t>20</a:t>
            </a:fld>
            <a:endParaRPr lang="en-US"/>
          </a:p>
        </p:txBody>
      </p:sp>
      <p:sp>
        <p:nvSpPr>
          <p:cNvPr id="4" name="Title 3"/>
          <p:cNvSpPr>
            <a:spLocks noGrp="1"/>
          </p:cNvSpPr>
          <p:nvPr>
            <p:ph type="title"/>
          </p:nvPr>
        </p:nvSpPr>
        <p:spPr/>
        <p:txBody>
          <a:bodyPr/>
          <a:lstStyle/>
          <a:p>
            <a:r>
              <a:rPr lang="en-US" dirty="0"/>
              <a:t>Modular STATCOM Units</a:t>
            </a:r>
          </a:p>
        </p:txBody>
      </p:sp>
      <p:sp>
        <p:nvSpPr>
          <p:cNvPr id="5" name="Text Placeholder 4"/>
          <p:cNvSpPr>
            <a:spLocks noGrp="1"/>
          </p:cNvSpPr>
          <p:nvPr>
            <p:ph type="body" sz="quarter" idx="17"/>
          </p:nvPr>
        </p:nvSpPr>
        <p:spPr/>
        <p:txBody>
          <a:bodyPr/>
          <a:lstStyle/>
          <a:p>
            <a:r>
              <a:rPr lang="en-US" dirty="0"/>
              <a:t>Close-Coupled to Substation Class Transformer</a:t>
            </a: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2296" y="1319538"/>
            <a:ext cx="3749704" cy="256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3199" y="1271262"/>
            <a:ext cx="3481701" cy="2611276"/>
          </a:xfrm>
          <a:prstGeom prst="rect">
            <a:avLst/>
          </a:prstGeom>
        </p:spPr>
      </p:pic>
      <p:pic>
        <p:nvPicPr>
          <p:cNvPr id="8" name="Picture 7">
            <a:extLst>
              <a:ext uri="{FF2B5EF4-FFF2-40B4-BE49-F238E27FC236}">
                <a16:creationId xmlns:a16="http://schemas.microsoft.com/office/drawing/2014/main" id="{62B7ED51-7784-AB43-9AB3-1046F550A318}"/>
              </a:ext>
            </a:extLst>
          </p:cNvPr>
          <p:cNvPicPr>
            <a:picLocks noChangeAspect="1"/>
          </p:cNvPicPr>
          <p:nvPr/>
        </p:nvPicPr>
        <p:blipFill>
          <a:blip r:embed="rId4"/>
          <a:stretch>
            <a:fillRect/>
          </a:stretch>
        </p:blipFill>
        <p:spPr>
          <a:xfrm>
            <a:off x="1765495" y="3622993"/>
            <a:ext cx="4114800" cy="2832100"/>
          </a:xfrm>
          <a:prstGeom prst="rect">
            <a:avLst/>
          </a:prstGeom>
        </p:spPr>
      </p:pic>
      <p:sp>
        <p:nvSpPr>
          <p:cNvPr id="10" name="Text Placeholder 4">
            <a:extLst>
              <a:ext uri="{FF2B5EF4-FFF2-40B4-BE49-F238E27FC236}">
                <a16:creationId xmlns:a16="http://schemas.microsoft.com/office/drawing/2014/main" id="{6B38AE4B-0290-3445-95C7-5C5B6DC19BEB}"/>
              </a:ext>
            </a:extLst>
          </p:cNvPr>
          <p:cNvSpPr txBox="1">
            <a:spLocks/>
          </p:cNvSpPr>
          <p:nvPr/>
        </p:nvSpPr>
        <p:spPr>
          <a:xfrm>
            <a:off x="6046694" y="4051655"/>
            <a:ext cx="3125570" cy="2258150"/>
          </a:xfrm>
          <a:prstGeom prst="rect">
            <a:avLst/>
          </a:prstGeom>
        </p:spPr>
        <p:txBody>
          <a:bodyPr vert="horz" lIns="0" tIns="0" rIns="0" bIns="0" rtlCol="0" anchor="t" anchorCtr="0">
            <a:noAutofit/>
          </a:bodyPr>
          <a:lstStyle>
            <a:lvl1pPr marL="230400" indent="-230400" algn="l" defTabSz="914400" rtl="0" eaLnBrk="1" latinLnBrk="0" hangingPunct="1">
              <a:spcBef>
                <a:spcPts val="400"/>
              </a:spcBef>
              <a:buClr>
                <a:schemeClr val="accent1"/>
              </a:buClr>
              <a:buSzPct val="106000"/>
              <a:buFontTx/>
              <a:buNone/>
              <a:defRPr sz="2400" kern="1200" spc="-20" baseline="0">
                <a:solidFill>
                  <a:schemeClr val="accent6"/>
                </a:solidFill>
                <a:latin typeface="+mn-lt"/>
                <a:ea typeface="+mn-ea"/>
                <a:cs typeface="+mn-cs"/>
              </a:defRPr>
            </a:lvl1pPr>
            <a:lvl2pPr marL="539750" indent="-284163" algn="l" defTabSz="914400" rtl="0" eaLnBrk="1" latinLnBrk="0" hangingPunct="1">
              <a:spcBef>
                <a:spcPts val="400"/>
              </a:spcBef>
              <a:buClr>
                <a:schemeClr val="accent1"/>
              </a:buClr>
              <a:buSzPct val="100000"/>
              <a:buFont typeface="Calibri" pitchFamily="34" charset="0"/>
              <a:buChar char="–"/>
              <a:defRPr sz="2200" kern="1200" spc="-20" baseline="0">
                <a:solidFill>
                  <a:schemeClr val="accent6"/>
                </a:solidFill>
                <a:latin typeface="+mn-lt"/>
                <a:ea typeface="+mn-ea"/>
                <a:cs typeface="+mn-cs"/>
              </a:defRPr>
            </a:lvl2pPr>
            <a:lvl3pPr marL="758825" indent="-219075" algn="l" defTabSz="914400" rtl="0" eaLnBrk="1" latinLnBrk="0" hangingPunct="1">
              <a:spcBef>
                <a:spcPts val="300"/>
              </a:spcBef>
              <a:buClr>
                <a:schemeClr val="accent1"/>
              </a:buClr>
              <a:buSzPct val="106000"/>
              <a:buFont typeface="Arial" pitchFamily="34" charset="0"/>
              <a:buChar char="•"/>
              <a:tabLst/>
              <a:defRPr sz="2000" kern="1200" spc="-10" baseline="0">
                <a:solidFill>
                  <a:schemeClr val="accent6"/>
                </a:solidFill>
                <a:latin typeface="+mn-lt"/>
                <a:ea typeface="+mn-ea"/>
                <a:cs typeface="+mn-cs"/>
              </a:defRPr>
            </a:lvl3pPr>
            <a:lvl4pPr marL="987425" indent="-238125" algn="l" defTabSz="914400" rtl="0" eaLnBrk="1" latinLnBrk="0" hangingPunct="1">
              <a:spcBef>
                <a:spcPts val="300"/>
              </a:spcBef>
              <a:buClr>
                <a:schemeClr val="accent1"/>
              </a:buClr>
              <a:buSzPct val="100000"/>
              <a:buFont typeface="Calibri" pitchFamily="34" charset="0"/>
              <a:buChar char="–"/>
              <a:tabLst/>
              <a:defRPr sz="1800" kern="1200" spc="-10" baseline="0">
                <a:solidFill>
                  <a:schemeClr val="accent6"/>
                </a:solidFill>
                <a:latin typeface="+mn-lt"/>
                <a:ea typeface="+mn-ea"/>
                <a:cs typeface="+mn-cs"/>
              </a:defRPr>
            </a:lvl4pPr>
            <a:lvl5pPr marL="1152525" indent="-155575" algn="l" defTabSz="914400" rtl="0" eaLnBrk="1" latinLnBrk="0" hangingPunct="1">
              <a:spcBef>
                <a:spcPts val="300"/>
              </a:spcBef>
              <a:buClr>
                <a:schemeClr val="accent1"/>
              </a:buClr>
              <a:buSzPct val="106000"/>
              <a:buFont typeface="Arial" pitchFamily="34" charset="0"/>
              <a:buChar char="•"/>
              <a:defRPr sz="16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Bef>
                <a:spcPts val="1600"/>
              </a:spcBef>
              <a:buFont typeface="Wingdings" charset="2"/>
              <a:buChar char="ü"/>
            </a:pPr>
            <a:r>
              <a:rPr lang="en-US" sz="1600" i="1" dirty="0"/>
              <a:t>Forced (ambient) air cooled systems</a:t>
            </a:r>
          </a:p>
          <a:p>
            <a:pPr marL="228600" indent="-228600">
              <a:spcBef>
                <a:spcPts val="1600"/>
              </a:spcBef>
              <a:buFont typeface="Wingdings" charset="2"/>
              <a:buChar char="ü"/>
            </a:pPr>
            <a:r>
              <a:rPr lang="en-US" sz="1600" i="1" dirty="0"/>
              <a:t>Simple Installation requirements</a:t>
            </a:r>
          </a:p>
          <a:p>
            <a:pPr marL="228600" indent="-228600">
              <a:spcBef>
                <a:spcPts val="1600"/>
              </a:spcBef>
              <a:buFont typeface="Wingdings" charset="2"/>
              <a:buChar char="ü"/>
            </a:pPr>
            <a:r>
              <a:rPr lang="en-US" sz="1600" i="1" dirty="0"/>
              <a:t>Can go in varied environmental conditions</a:t>
            </a:r>
          </a:p>
          <a:p>
            <a:pPr marL="228600" indent="-228600">
              <a:spcBef>
                <a:spcPts val="1600"/>
              </a:spcBef>
              <a:buFont typeface="Wingdings" charset="2"/>
              <a:buChar char="ü"/>
            </a:pPr>
            <a:r>
              <a:rPr lang="en-US" sz="1600" i="1" dirty="0"/>
              <a:t>1 or 2 transformer configurations</a:t>
            </a:r>
          </a:p>
        </p:txBody>
      </p:sp>
    </p:spTree>
    <p:extLst>
      <p:ext uri="{BB962C8B-B14F-4D97-AF65-F5344CB8AC3E}">
        <p14:creationId xmlns:p14="http://schemas.microsoft.com/office/powerpoint/2010/main" val="2691654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AB910CF-B23D-4FE7-8D06-6070260B8041}" type="slidenum">
              <a:rPr lang="en-US" smtClean="0"/>
              <a:pPr/>
              <a:t>21</a:t>
            </a:fld>
            <a:endParaRPr lang="en-US" dirty="0"/>
          </a:p>
        </p:txBody>
      </p:sp>
      <p:sp>
        <p:nvSpPr>
          <p:cNvPr id="4" name="Title 3"/>
          <p:cNvSpPr>
            <a:spLocks noGrp="1"/>
          </p:cNvSpPr>
          <p:nvPr>
            <p:ph type="title"/>
          </p:nvPr>
        </p:nvSpPr>
        <p:spPr>
          <a:xfrm>
            <a:off x="795528" y="185610"/>
            <a:ext cx="7357872" cy="655638"/>
          </a:xfrm>
        </p:spPr>
        <p:txBody>
          <a:bodyPr>
            <a:normAutofit fontScale="90000"/>
          </a:bodyPr>
          <a:lstStyle/>
          <a:p>
            <a:r>
              <a:rPr lang="en-US" sz="3200" dirty="0"/>
              <a:t>The D-VAR® STATCOM - Preventive Maintenance</a:t>
            </a:r>
          </a:p>
        </p:txBody>
      </p:sp>
      <p:pic>
        <p:nvPicPr>
          <p:cNvPr id="6" name="Picture 3" descr="PME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53100" y="3053578"/>
            <a:ext cx="3294122" cy="2585222"/>
          </a:xfrm>
          <a:prstGeom prst="rect">
            <a:avLst/>
          </a:prstGeom>
          <a:noFill/>
        </p:spPr>
      </p:pic>
      <p:pic>
        <p:nvPicPr>
          <p:cNvPr id="7" name="Picture 4" descr="Front View"/>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22447" y="3075916"/>
            <a:ext cx="2843141" cy="2481150"/>
          </a:xfrm>
          <a:prstGeom prst="rect">
            <a:avLst/>
          </a:prstGeom>
          <a:noFill/>
        </p:spPr>
      </p:pic>
      <p:pic>
        <p:nvPicPr>
          <p:cNvPr id="8" name="Picture 5" descr="Front Door Ope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24560" y="1219200"/>
            <a:ext cx="2744067" cy="3658755"/>
          </a:xfrm>
          <a:prstGeom prst="rect">
            <a:avLst/>
          </a:prstGeom>
          <a:noFill/>
        </p:spPr>
      </p:pic>
      <p:sp>
        <p:nvSpPr>
          <p:cNvPr id="9" name="Text Box 7"/>
          <p:cNvSpPr txBox="1">
            <a:spLocks noChangeArrowheads="1"/>
          </p:cNvSpPr>
          <p:nvPr/>
        </p:nvSpPr>
        <p:spPr bwMode="auto">
          <a:xfrm>
            <a:off x="3560822" y="1434827"/>
            <a:ext cx="5486400" cy="584775"/>
          </a:xfrm>
          <a:prstGeom prst="rect">
            <a:avLst/>
          </a:prstGeom>
          <a:noFill/>
          <a:ln w="9525">
            <a:noFill/>
            <a:miter lim="800000"/>
            <a:headEnd/>
            <a:tailEnd/>
          </a:ln>
          <a:effectLst/>
        </p:spPr>
        <p:txBody>
          <a:bodyPr wrap="square" anchor="b">
            <a:spAutoFit/>
          </a:bodyPr>
          <a:lstStyle/>
          <a:p>
            <a:r>
              <a:rPr lang="en-US" sz="1600" dirty="0">
                <a:solidFill>
                  <a:srgbClr val="51626F"/>
                </a:solidFill>
              </a:rPr>
              <a:t>Checks: Filters clean/replace, general condition, louvers, fans, exhaust passages, check heater operation</a:t>
            </a:r>
          </a:p>
        </p:txBody>
      </p:sp>
      <p:sp>
        <p:nvSpPr>
          <p:cNvPr id="10" name="Text Box 8"/>
          <p:cNvSpPr txBox="1">
            <a:spLocks noChangeArrowheads="1"/>
          </p:cNvSpPr>
          <p:nvPr/>
        </p:nvSpPr>
        <p:spPr bwMode="auto">
          <a:xfrm>
            <a:off x="4824776" y="2429056"/>
            <a:ext cx="1323247" cy="338554"/>
          </a:xfrm>
          <a:prstGeom prst="rect">
            <a:avLst/>
          </a:prstGeom>
          <a:noFill/>
          <a:ln w="9525">
            <a:noFill/>
            <a:miter lim="800000"/>
            <a:headEnd/>
            <a:tailEnd/>
          </a:ln>
          <a:effectLst/>
        </p:spPr>
        <p:txBody>
          <a:bodyPr wrap="none" anchor="b">
            <a:spAutoFit/>
          </a:bodyPr>
          <a:lstStyle/>
          <a:p>
            <a:r>
              <a:rPr lang="en-US" sz="1600" dirty="0">
                <a:solidFill>
                  <a:srgbClr val="51626F"/>
                </a:solidFill>
              </a:rPr>
              <a:t>Front Louvers</a:t>
            </a:r>
            <a:endParaRPr lang="en-US" sz="1600" dirty="0">
              <a:solidFill>
                <a:srgbClr val="51626F"/>
              </a:solidFill>
              <a:effectLst>
                <a:outerShdw blurRad="38100" dist="38100" dir="2700000" algn="tl">
                  <a:srgbClr val="C0C0C0"/>
                </a:outerShdw>
              </a:effectLst>
            </a:endParaRPr>
          </a:p>
        </p:txBody>
      </p:sp>
      <p:sp>
        <p:nvSpPr>
          <p:cNvPr id="11" name="Text Box 9"/>
          <p:cNvSpPr txBox="1">
            <a:spLocks noChangeArrowheads="1"/>
          </p:cNvSpPr>
          <p:nvPr/>
        </p:nvSpPr>
        <p:spPr bwMode="auto">
          <a:xfrm>
            <a:off x="6553200" y="2391843"/>
            <a:ext cx="1524969" cy="338554"/>
          </a:xfrm>
          <a:prstGeom prst="rect">
            <a:avLst/>
          </a:prstGeom>
          <a:noFill/>
          <a:ln w="9525">
            <a:noFill/>
            <a:miter lim="800000"/>
            <a:headEnd/>
            <a:tailEnd/>
          </a:ln>
          <a:effectLst/>
        </p:spPr>
        <p:txBody>
          <a:bodyPr wrap="none" anchor="b">
            <a:spAutoFit/>
          </a:bodyPr>
          <a:lstStyle/>
          <a:p>
            <a:r>
              <a:rPr lang="en-US" sz="1600" dirty="0">
                <a:solidFill>
                  <a:srgbClr val="51626F"/>
                </a:solidFill>
              </a:rPr>
              <a:t>Exhaust Louvers</a:t>
            </a:r>
            <a:endParaRPr lang="en-US" sz="1600" dirty="0">
              <a:solidFill>
                <a:srgbClr val="51626F"/>
              </a:solidFill>
              <a:effectLst>
                <a:outerShdw blurRad="38100" dist="38100" dir="2700000" algn="tl">
                  <a:srgbClr val="C0C0C0"/>
                </a:outerShdw>
              </a:effectLst>
            </a:endParaRPr>
          </a:p>
        </p:txBody>
      </p:sp>
      <p:sp>
        <p:nvSpPr>
          <p:cNvPr id="12" name="Line 10"/>
          <p:cNvSpPr>
            <a:spLocks noChangeShapeType="1"/>
          </p:cNvSpPr>
          <p:nvPr/>
        </p:nvSpPr>
        <p:spPr bwMode="auto">
          <a:xfrm flipH="1">
            <a:off x="5029200" y="2748778"/>
            <a:ext cx="457200" cy="838200"/>
          </a:xfrm>
          <a:prstGeom prst="line">
            <a:avLst/>
          </a:prstGeom>
          <a:noFill/>
          <a:ln w="28575">
            <a:solidFill>
              <a:schemeClr val="accent1"/>
            </a:solidFill>
            <a:round/>
            <a:headEnd/>
            <a:tailEnd type="triangle" w="med" len="med"/>
          </a:ln>
          <a:effectLst/>
        </p:spPr>
        <p:txBody>
          <a:bodyPr anchor="b"/>
          <a:lstStyle/>
          <a:p>
            <a:endParaRPr lang="en-US" dirty="0"/>
          </a:p>
        </p:txBody>
      </p:sp>
      <p:sp>
        <p:nvSpPr>
          <p:cNvPr id="13" name="Line 11"/>
          <p:cNvSpPr>
            <a:spLocks noChangeShapeType="1"/>
          </p:cNvSpPr>
          <p:nvPr/>
        </p:nvSpPr>
        <p:spPr bwMode="auto">
          <a:xfrm flipH="1">
            <a:off x="6553200" y="2672578"/>
            <a:ext cx="838200" cy="762000"/>
          </a:xfrm>
          <a:prstGeom prst="line">
            <a:avLst/>
          </a:prstGeom>
          <a:noFill/>
          <a:ln w="28575">
            <a:solidFill>
              <a:schemeClr val="accent1"/>
            </a:solidFill>
            <a:round/>
            <a:headEnd/>
            <a:tailEnd type="triangle" w="med" len="med"/>
          </a:ln>
          <a:effectLst/>
        </p:spPr>
        <p:txBody>
          <a:bodyPr anchor="b"/>
          <a:lstStyle/>
          <a:p>
            <a:endParaRPr lang="en-US" dirty="0"/>
          </a:p>
        </p:txBody>
      </p:sp>
      <p:sp>
        <p:nvSpPr>
          <p:cNvPr id="14" name="Line 12"/>
          <p:cNvSpPr>
            <a:spLocks noChangeShapeType="1"/>
          </p:cNvSpPr>
          <p:nvPr/>
        </p:nvSpPr>
        <p:spPr bwMode="auto">
          <a:xfrm>
            <a:off x="7467600" y="2672578"/>
            <a:ext cx="381000" cy="914400"/>
          </a:xfrm>
          <a:prstGeom prst="line">
            <a:avLst/>
          </a:prstGeom>
          <a:noFill/>
          <a:ln w="28575">
            <a:solidFill>
              <a:schemeClr val="accent1"/>
            </a:solidFill>
            <a:round/>
            <a:headEnd/>
            <a:tailEnd type="triangle" w="med" len="med"/>
          </a:ln>
          <a:effectLst/>
        </p:spPr>
        <p:txBody>
          <a:bodyPr anchor="b"/>
          <a:lstStyle/>
          <a:p>
            <a:endParaRPr lang="en-US" dirty="0"/>
          </a:p>
        </p:txBody>
      </p:sp>
      <p:sp>
        <p:nvSpPr>
          <p:cNvPr id="15" name="Line 13"/>
          <p:cNvSpPr>
            <a:spLocks noChangeShapeType="1"/>
          </p:cNvSpPr>
          <p:nvPr/>
        </p:nvSpPr>
        <p:spPr bwMode="auto">
          <a:xfrm flipV="1">
            <a:off x="960188" y="3067284"/>
            <a:ext cx="378753" cy="2044803"/>
          </a:xfrm>
          <a:prstGeom prst="line">
            <a:avLst/>
          </a:prstGeom>
          <a:noFill/>
          <a:ln w="28575">
            <a:solidFill>
              <a:schemeClr val="accent1"/>
            </a:solidFill>
            <a:round/>
            <a:headEnd/>
            <a:tailEnd type="triangle" w="med" len="med"/>
          </a:ln>
          <a:effectLst/>
        </p:spPr>
        <p:txBody>
          <a:bodyPr anchor="b"/>
          <a:lstStyle/>
          <a:p>
            <a:endParaRPr lang="en-US" dirty="0"/>
          </a:p>
        </p:txBody>
      </p:sp>
      <p:sp>
        <p:nvSpPr>
          <p:cNvPr id="16" name="Text Box 14"/>
          <p:cNvSpPr txBox="1">
            <a:spLocks noChangeArrowheads="1"/>
          </p:cNvSpPr>
          <p:nvPr/>
        </p:nvSpPr>
        <p:spPr bwMode="auto">
          <a:xfrm>
            <a:off x="381355" y="5063378"/>
            <a:ext cx="974049" cy="338554"/>
          </a:xfrm>
          <a:prstGeom prst="rect">
            <a:avLst/>
          </a:prstGeom>
          <a:noFill/>
          <a:ln w="9525">
            <a:noFill/>
            <a:miter lim="800000"/>
            <a:headEnd/>
            <a:tailEnd/>
          </a:ln>
          <a:effectLst/>
        </p:spPr>
        <p:txBody>
          <a:bodyPr wrap="none" anchor="b">
            <a:spAutoFit/>
          </a:bodyPr>
          <a:lstStyle/>
          <a:p>
            <a:r>
              <a:rPr lang="en-US" sz="1600" dirty="0">
                <a:solidFill>
                  <a:srgbClr val="51626F"/>
                </a:solidFill>
              </a:rPr>
              <a:t>Air Filters</a:t>
            </a:r>
            <a:endParaRPr lang="en-US" sz="1600" dirty="0">
              <a:solidFill>
                <a:srgbClr val="51626F"/>
              </a:solidFill>
              <a:effectLst>
                <a:outerShdw blurRad="38100" dist="38100" dir="2700000" algn="tl">
                  <a:srgbClr val="C0C0C0"/>
                </a:outerShdw>
              </a:effectLst>
            </a:endParaRPr>
          </a:p>
        </p:txBody>
      </p:sp>
      <p:grpSp>
        <p:nvGrpSpPr>
          <p:cNvPr id="2" name="Group 19"/>
          <p:cNvGrpSpPr/>
          <p:nvPr/>
        </p:nvGrpSpPr>
        <p:grpSpPr>
          <a:xfrm>
            <a:off x="3343835" y="5791200"/>
            <a:ext cx="5800165" cy="582706"/>
            <a:chOff x="3836973" y="5791200"/>
            <a:chExt cx="5307029" cy="582706"/>
          </a:xfrm>
        </p:grpSpPr>
        <p:sp>
          <p:nvSpPr>
            <p:cNvPr id="21" name="Round Single Corner Rectangle 20"/>
            <p:cNvSpPr/>
            <p:nvPr/>
          </p:nvSpPr>
          <p:spPr bwMode="ltGray">
            <a:xfrm flipH="1">
              <a:off x="3836973" y="5791200"/>
              <a:ext cx="5307025" cy="582706"/>
            </a:xfrm>
            <a:prstGeom prst="round1Rect">
              <a:avLst>
                <a:gd name="adj" fmla="val 47917"/>
              </a:avLst>
            </a:prstGeom>
            <a:gradFill>
              <a:gsLst>
                <a:gs pos="0">
                  <a:srgbClr val="322882"/>
                </a:gs>
                <a:gs pos="50000">
                  <a:schemeClr val="accent1">
                    <a:shade val="67500"/>
                    <a:satMod val="115000"/>
                  </a:schemeClr>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Placeholder 14"/>
            <p:cNvSpPr txBox="1">
              <a:spLocks/>
            </p:cNvSpPr>
            <p:nvPr/>
          </p:nvSpPr>
          <p:spPr>
            <a:xfrm>
              <a:off x="3957505" y="5791200"/>
              <a:ext cx="5186497" cy="582706"/>
            </a:xfrm>
            <a:prstGeom prst="rect">
              <a:avLst/>
            </a:prstGeom>
          </p:spPr>
          <p:txBody>
            <a:bodyPr anchor="ctr" anchorCtr="0"/>
            <a:lstStyle>
              <a:lvl1pPr algn="l">
                <a:defRPr sz="2400">
                  <a:solidFill>
                    <a:schemeClr val="bg1"/>
                  </a:solidFill>
                </a:defRPr>
              </a:lvl1pPr>
            </a:lstStyle>
            <a:p>
              <a:pPr eaLnBrk="0" hangingPunct="0"/>
              <a:r>
                <a:rPr lang="en-US" sz="1800" i="1" dirty="0">
                  <a:latin typeface="Times New Roman" panose="02020603050405020304" pitchFamily="18" charset="0"/>
                  <a:cs typeface="Times New Roman" panose="02020603050405020304" pitchFamily="18" charset="0"/>
                </a:rPr>
                <a:t>Easy to Maintain – 24 x 7 Monitoring by AMSC Available</a:t>
              </a:r>
              <a:endParaRPr lang="en-US" sz="1800" i="1" spc="-20" dirty="0">
                <a:latin typeface="Times New Roman" panose="02020603050405020304" pitchFamily="18" charset="0"/>
                <a:cs typeface="Times New Roman" panose="02020603050405020304" pitchFamily="18" charset="0"/>
              </a:endParaRPr>
            </a:p>
          </p:txBody>
        </p:sp>
      </p:grpSp>
      <p:sp>
        <p:nvSpPr>
          <p:cNvPr id="18" name="Text Box 14">
            <a:extLst>
              <a:ext uri="{FF2B5EF4-FFF2-40B4-BE49-F238E27FC236}">
                <a16:creationId xmlns:a16="http://schemas.microsoft.com/office/drawing/2014/main" id="{B258FBAD-4752-1646-A90C-B8187088D05C}"/>
              </a:ext>
            </a:extLst>
          </p:cNvPr>
          <p:cNvSpPr txBox="1">
            <a:spLocks noChangeArrowheads="1"/>
          </p:cNvSpPr>
          <p:nvPr/>
        </p:nvSpPr>
        <p:spPr bwMode="auto">
          <a:xfrm>
            <a:off x="1754730" y="5063378"/>
            <a:ext cx="1500539" cy="338554"/>
          </a:xfrm>
          <a:prstGeom prst="rect">
            <a:avLst/>
          </a:prstGeom>
          <a:noFill/>
          <a:ln w="9525">
            <a:noFill/>
            <a:miter lim="800000"/>
            <a:headEnd/>
            <a:tailEnd/>
          </a:ln>
          <a:effectLst/>
        </p:spPr>
        <p:txBody>
          <a:bodyPr wrap="none" anchor="b">
            <a:spAutoFit/>
          </a:bodyPr>
          <a:lstStyle/>
          <a:p>
            <a:r>
              <a:rPr lang="en-US" sz="1600" dirty="0">
                <a:solidFill>
                  <a:srgbClr val="51626F"/>
                </a:solidFill>
              </a:rPr>
              <a:t>Power Inverters</a:t>
            </a:r>
            <a:endParaRPr lang="en-US" sz="1600" dirty="0">
              <a:solidFill>
                <a:srgbClr val="51626F"/>
              </a:solidFill>
              <a:effectLst>
                <a:outerShdw blurRad="38100" dist="38100" dir="2700000" algn="tl">
                  <a:srgbClr val="C0C0C0"/>
                </a:outerShdw>
              </a:effectLst>
            </a:endParaRPr>
          </a:p>
        </p:txBody>
      </p:sp>
      <p:sp>
        <p:nvSpPr>
          <p:cNvPr id="19" name="Line 13">
            <a:extLst>
              <a:ext uri="{FF2B5EF4-FFF2-40B4-BE49-F238E27FC236}">
                <a16:creationId xmlns:a16="http://schemas.microsoft.com/office/drawing/2014/main" id="{ACB888C5-07A0-AC47-B7E7-7B78FF76A428}"/>
              </a:ext>
            </a:extLst>
          </p:cNvPr>
          <p:cNvSpPr>
            <a:spLocks noChangeShapeType="1"/>
          </p:cNvSpPr>
          <p:nvPr/>
        </p:nvSpPr>
        <p:spPr bwMode="auto">
          <a:xfrm flipV="1">
            <a:off x="2362200" y="3720352"/>
            <a:ext cx="255494" cy="1391736"/>
          </a:xfrm>
          <a:prstGeom prst="line">
            <a:avLst/>
          </a:prstGeom>
          <a:noFill/>
          <a:ln w="28575">
            <a:solidFill>
              <a:schemeClr val="accent1"/>
            </a:solidFill>
            <a:round/>
            <a:headEnd/>
            <a:tailEnd type="triangle" w="med" len="med"/>
          </a:ln>
          <a:effectLst/>
        </p:spPr>
        <p:txBody>
          <a:bodyPr anchor="b"/>
          <a:lstStyle/>
          <a:p>
            <a:endParaRPr lang="en-US" dirty="0"/>
          </a:p>
        </p:txBody>
      </p:sp>
      <p:pic>
        <p:nvPicPr>
          <p:cNvPr id="20" name="Picture 19">
            <a:extLst>
              <a:ext uri="{FF2B5EF4-FFF2-40B4-BE49-F238E27FC236}">
                <a16:creationId xmlns:a16="http://schemas.microsoft.com/office/drawing/2014/main" id="{C9AD549E-514D-2A4A-BA2E-B766B2E11D66}"/>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rot="5400000">
            <a:off x="1894735" y="5497246"/>
            <a:ext cx="968315" cy="777688"/>
          </a:xfrm>
          <a:prstGeom prst="rect">
            <a:avLst/>
          </a:prstGeom>
          <a:noFill/>
          <a:ln>
            <a:noFill/>
          </a:ln>
        </p:spPr>
      </p:pic>
    </p:spTree>
    <p:extLst>
      <p:ext uri="{BB962C8B-B14F-4D97-AF65-F5344CB8AC3E}">
        <p14:creationId xmlns:p14="http://schemas.microsoft.com/office/powerpoint/2010/main" val="366253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6944FAB8-BEB8-854B-85A5-AB9EC7DE4801}"/>
              </a:ext>
            </a:extLst>
          </p:cNvPr>
          <p:cNvGrpSpPr/>
          <p:nvPr/>
        </p:nvGrpSpPr>
        <p:grpSpPr>
          <a:xfrm>
            <a:off x="3424585" y="699810"/>
            <a:ext cx="3037781" cy="5824166"/>
            <a:chOff x="3053110" y="699810"/>
            <a:chExt cx="3037781" cy="5824166"/>
          </a:xfrm>
        </p:grpSpPr>
        <p:pic>
          <p:nvPicPr>
            <p:cNvPr id="2" name="Picture 1">
              <a:extLst>
                <a:ext uri="{FF2B5EF4-FFF2-40B4-BE49-F238E27FC236}">
                  <a16:creationId xmlns:a16="http://schemas.microsoft.com/office/drawing/2014/main" id="{A045749A-5445-CE49-8221-299A6B21F8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3110" y="699810"/>
              <a:ext cx="2375417" cy="5807616"/>
            </a:xfrm>
            <a:prstGeom prst="rect">
              <a:avLst/>
            </a:prstGeom>
          </p:spPr>
        </p:pic>
        <p:cxnSp>
          <p:nvCxnSpPr>
            <p:cNvPr id="21" name="Straight Connector 20"/>
            <p:cNvCxnSpPr>
              <a:cxnSpLocks/>
            </p:cNvCxnSpPr>
            <p:nvPr/>
          </p:nvCxnSpPr>
          <p:spPr>
            <a:xfrm flipV="1">
              <a:off x="5371200" y="1139406"/>
              <a:ext cx="32159" cy="4425060"/>
            </a:xfrm>
            <a:prstGeom prst="line">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09907" y="3030302"/>
              <a:ext cx="780984" cy="276999"/>
            </a:xfrm>
            <a:prstGeom prst="rect">
              <a:avLst/>
            </a:prstGeom>
            <a:noFill/>
          </p:spPr>
          <p:txBody>
            <a:bodyPr wrap="none" rtlCol="0">
              <a:spAutoFit/>
            </a:bodyPr>
            <a:lstStyle/>
            <a:p>
              <a:pPr algn="ctr"/>
              <a:r>
                <a:rPr lang="en-US" sz="1200" dirty="0"/>
                <a:t>2000 mm</a:t>
              </a:r>
            </a:p>
          </p:txBody>
        </p:sp>
        <p:sp>
          <p:nvSpPr>
            <p:cNvPr id="23" name="TextBox 22"/>
            <p:cNvSpPr txBox="1"/>
            <p:nvPr/>
          </p:nvSpPr>
          <p:spPr>
            <a:xfrm>
              <a:off x="5318194" y="5575130"/>
              <a:ext cx="702436" cy="276999"/>
            </a:xfrm>
            <a:prstGeom prst="rect">
              <a:avLst/>
            </a:prstGeom>
            <a:noFill/>
          </p:spPr>
          <p:txBody>
            <a:bodyPr wrap="none" rtlCol="0">
              <a:spAutoFit/>
            </a:bodyPr>
            <a:lstStyle/>
            <a:p>
              <a:pPr algn="ctr"/>
              <a:r>
                <a:rPr lang="en-US" sz="1200" dirty="0"/>
                <a:t>200 mm</a:t>
              </a:r>
            </a:p>
          </p:txBody>
        </p:sp>
        <p:cxnSp>
          <p:nvCxnSpPr>
            <p:cNvPr id="24" name="Straight Connector 23"/>
            <p:cNvCxnSpPr>
              <a:cxnSpLocks/>
            </p:cNvCxnSpPr>
            <p:nvPr/>
          </p:nvCxnSpPr>
          <p:spPr>
            <a:xfrm flipV="1">
              <a:off x="5366072" y="5564661"/>
              <a:ext cx="0" cy="356209"/>
            </a:xfrm>
            <a:prstGeom prst="line">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75768">
              <a:off x="3415811" y="6108000"/>
              <a:ext cx="702436" cy="276999"/>
            </a:xfrm>
            <a:prstGeom prst="rect">
              <a:avLst/>
            </a:prstGeom>
            <a:noFill/>
          </p:spPr>
          <p:txBody>
            <a:bodyPr wrap="none" rtlCol="0">
              <a:spAutoFit/>
            </a:bodyPr>
            <a:lstStyle/>
            <a:p>
              <a:pPr algn="ctr"/>
              <a:r>
                <a:rPr lang="en-US" sz="1200" dirty="0"/>
                <a:t>800 mm</a:t>
              </a:r>
            </a:p>
          </p:txBody>
        </p:sp>
        <p:sp>
          <p:nvSpPr>
            <p:cNvPr id="28" name="TextBox 27"/>
            <p:cNvSpPr txBox="1"/>
            <p:nvPr/>
          </p:nvSpPr>
          <p:spPr>
            <a:xfrm rot="19586774">
              <a:off x="4640095" y="6162659"/>
              <a:ext cx="702436" cy="276999"/>
            </a:xfrm>
            <a:prstGeom prst="rect">
              <a:avLst/>
            </a:prstGeom>
            <a:noFill/>
          </p:spPr>
          <p:txBody>
            <a:bodyPr wrap="none" rtlCol="0">
              <a:spAutoFit/>
            </a:bodyPr>
            <a:lstStyle/>
            <a:p>
              <a:pPr algn="ctr"/>
              <a:r>
                <a:rPr lang="en-US" sz="1200" dirty="0"/>
                <a:t>600 mm</a:t>
              </a:r>
            </a:p>
          </p:txBody>
        </p:sp>
        <p:cxnSp>
          <p:nvCxnSpPr>
            <p:cNvPr id="27" name="Straight Connector 26"/>
            <p:cNvCxnSpPr>
              <a:cxnSpLocks/>
            </p:cNvCxnSpPr>
            <p:nvPr/>
          </p:nvCxnSpPr>
          <p:spPr>
            <a:xfrm flipV="1">
              <a:off x="4480211" y="5964361"/>
              <a:ext cx="836568" cy="559615"/>
            </a:xfrm>
            <a:prstGeom prst="line">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cxnSpLocks/>
            </p:cNvCxnSpPr>
            <p:nvPr/>
          </p:nvCxnSpPr>
          <p:spPr>
            <a:xfrm>
              <a:off x="3226884" y="5852129"/>
              <a:ext cx="1201980" cy="655297"/>
            </a:xfrm>
            <a:prstGeom prst="line">
              <a:avLst/>
            </a:prstGeom>
            <a:ln w="12700">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 name="Title 5"/>
          <p:cNvSpPr>
            <a:spLocks noGrp="1"/>
          </p:cNvSpPr>
          <p:nvPr>
            <p:ph type="title"/>
          </p:nvPr>
        </p:nvSpPr>
        <p:spPr>
          <a:xfrm>
            <a:off x="652805" y="0"/>
            <a:ext cx="7955228" cy="716467"/>
          </a:xfrm>
        </p:spPr>
        <p:txBody>
          <a:bodyPr>
            <a:noAutofit/>
          </a:bodyPr>
          <a:lstStyle/>
          <a:p>
            <a:r>
              <a:rPr lang="en-US" sz="3200" dirty="0"/>
              <a:t>The D-VAR® STATCOM System - Controller </a:t>
            </a:r>
          </a:p>
        </p:txBody>
      </p:sp>
      <p:sp>
        <p:nvSpPr>
          <p:cNvPr id="13" name="Text Placeholder 12"/>
          <p:cNvSpPr>
            <a:spLocks noGrp="1"/>
          </p:cNvSpPr>
          <p:nvPr>
            <p:ph type="body" sz="quarter" idx="21"/>
          </p:nvPr>
        </p:nvSpPr>
        <p:spPr>
          <a:xfrm>
            <a:off x="652805" y="489661"/>
            <a:ext cx="7391400" cy="480921"/>
          </a:xfrm>
        </p:spPr>
        <p:txBody>
          <a:bodyPr>
            <a:normAutofit fontScale="92500"/>
          </a:bodyPr>
          <a:lstStyle/>
          <a:p>
            <a:r>
              <a:rPr lang="en-US" sz="2000" dirty="0"/>
              <a:t>Custom panel arrangement that can be easily integrated in control building</a:t>
            </a:r>
          </a:p>
        </p:txBody>
      </p:sp>
      <p:sp>
        <p:nvSpPr>
          <p:cNvPr id="29" name="Line Callout 1 28"/>
          <p:cNvSpPr/>
          <p:nvPr/>
        </p:nvSpPr>
        <p:spPr>
          <a:xfrm>
            <a:off x="828676" y="2289565"/>
            <a:ext cx="1750770" cy="457200"/>
          </a:xfrm>
          <a:prstGeom prst="borderCallout1">
            <a:avLst>
              <a:gd name="adj1" fmla="val 48537"/>
              <a:gd name="adj2" fmla="val 100178"/>
              <a:gd name="adj3" fmla="val 35973"/>
              <a:gd name="adj4" fmla="val 162203"/>
            </a:avLst>
          </a:prstGeom>
          <a:solidFill>
            <a:schemeClr val="accent4">
              <a:lumMod val="20000"/>
              <a:lumOff val="80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10000"/>
                  </a:schemeClr>
                </a:solidFill>
              </a:rPr>
              <a:t>Touch Screen Computer</a:t>
            </a:r>
          </a:p>
        </p:txBody>
      </p:sp>
      <p:sp>
        <p:nvSpPr>
          <p:cNvPr id="30" name="Line Callout 1 29"/>
          <p:cNvSpPr/>
          <p:nvPr/>
        </p:nvSpPr>
        <p:spPr>
          <a:xfrm>
            <a:off x="828676" y="2871557"/>
            <a:ext cx="1750770" cy="457200"/>
          </a:xfrm>
          <a:prstGeom prst="borderCallout1">
            <a:avLst>
              <a:gd name="adj1" fmla="val 48537"/>
              <a:gd name="adj2" fmla="val 100178"/>
              <a:gd name="adj3" fmla="val 107675"/>
              <a:gd name="adj4" fmla="val 169102"/>
            </a:avLst>
          </a:prstGeom>
          <a:solidFill>
            <a:schemeClr val="accent4">
              <a:lumMod val="20000"/>
              <a:lumOff val="80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10000"/>
                  </a:schemeClr>
                </a:solidFill>
              </a:rPr>
              <a:t>Push Buttons and Indicator Lights</a:t>
            </a:r>
          </a:p>
        </p:txBody>
      </p:sp>
      <p:sp>
        <p:nvSpPr>
          <p:cNvPr id="31" name="Line Callout 1 30"/>
          <p:cNvSpPr/>
          <p:nvPr/>
        </p:nvSpPr>
        <p:spPr>
          <a:xfrm>
            <a:off x="828676" y="3465713"/>
            <a:ext cx="1760640" cy="457200"/>
          </a:xfrm>
          <a:prstGeom prst="borderCallout1">
            <a:avLst>
              <a:gd name="adj1" fmla="val 48537"/>
              <a:gd name="adj2" fmla="val 100178"/>
              <a:gd name="adj3" fmla="val 257854"/>
              <a:gd name="adj4" fmla="val 165758"/>
            </a:avLst>
          </a:prstGeom>
          <a:solidFill>
            <a:schemeClr val="accent4">
              <a:lumMod val="20000"/>
              <a:lumOff val="80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10000"/>
                  </a:schemeClr>
                </a:solidFill>
              </a:rPr>
              <a:t>Test Switches</a:t>
            </a:r>
          </a:p>
        </p:txBody>
      </p:sp>
      <p:sp>
        <p:nvSpPr>
          <p:cNvPr id="32" name="Line Callout 1 31"/>
          <p:cNvSpPr/>
          <p:nvPr/>
        </p:nvSpPr>
        <p:spPr>
          <a:xfrm>
            <a:off x="828676" y="1685468"/>
            <a:ext cx="1760640" cy="480922"/>
          </a:xfrm>
          <a:prstGeom prst="borderCallout1">
            <a:avLst>
              <a:gd name="adj1" fmla="val 48537"/>
              <a:gd name="adj2" fmla="val 100178"/>
              <a:gd name="adj3" fmla="val -67276"/>
              <a:gd name="adj4" fmla="val 195406"/>
            </a:avLst>
          </a:prstGeom>
          <a:solidFill>
            <a:schemeClr val="accent4">
              <a:lumMod val="20000"/>
              <a:lumOff val="80000"/>
            </a:schemeClr>
          </a:solidFill>
          <a:ln w="190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10000"/>
                  </a:schemeClr>
                </a:solidFill>
              </a:rPr>
              <a:t>Media converter and Internet switches</a:t>
            </a:r>
          </a:p>
        </p:txBody>
      </p:sp>
      <p:grpSp>
        <p:nvGrpSpPr>
          <p:cNvPr id="33" name="Group 32">
            <a:extLst>
              <a:ext uri="{FF2B5EF4-FFF2-40B4-BE49-F238E27FC236}">
                <a16:creationId xmlns:a16="http://schemas.microsoft.com/office/drawing/2014/main" id="{783F18EF-6F65-D945-910F-479FFE5E296F}"/>
              </a:ext>
            </a:extLst>
          </p:cNvPr>
          <p:cNvGrpSpPr/>
          <p:nvPr/>
        </p:nvGrpSpPr>
        <p:grpSpPr>
          <a:xfrm>
            <a:off x="5910297" y="3822660"/>
            <a:ext cx="3307178" cy="1218264"/>
            <a:chOff x="2199458" y="5365437"/>
            <a:chExt cx="7061416" cy="430998"/>
          </a:xfrm>
        </p:grpSpPr>
        <p:sp>
          <p:nvSpPr>
            <p:cNvPr id="34" name="Round Single Corner Rectangle 33">
              <a:extLst>
                <a:ext uri="{FF2B5EF4-FFF2-40B4-BE49-F238E27FC236}">
                  <a16:creationId xmlns:a16="http://schemas.microsoft.com/office/drawing/2014/main" id="{293DEEB5-C0D2-F246-8E03-6637316047C0}"/>
                </a:ext>
              </a:extLst>
            </p:cNvPr>
            <p:cNvSpPr/>
            <p:nvPr/>
          </p:nvSpPr>
          <p:spPr bwMode="ltGray">
            <a:xfrm flipH="1">
              <a:off x="2199458" y="5393660"/>
              <a:ext cx="6927585" cy="374552"/>
            </a:xfrm>
            <a:prstGeom prst="round1Rect">
              <a:avLst>
                <a:gd name="adj" fmla="val 47917"/>
              </a:avLst>
            </a:prstGeom>
            <a:gradFill>
              <a:gsLst>
                <a:gs pos="0">
                  <a:srgbClr val="322882"/>
                </a:gs>
                <a:gs pos="50000">
                  <a:schemeClr val="accent1">
                    <a:shade val="67500"/>
                    <a:satMod val="115000"/>
                  </a:schemeClr>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5" name="Text Placeholder 14">
              <a:extLst>
                <a:ext uri="{FF2B5EF4-FFF2-40B4-BE49-F238E27FC236}">
                  <a16:creationId xmlns:a16="http://schemas.microsoft.com/office/drawing/2014/main" id="{79DF15AF-800F-3849-A738-B8386821CA15}"/>
                </a:ext>
              </a:extLst>
            </p:cNvPr>
            <p:cNvSpPr txBox="1">
              <a:spLocks/>
            </p:cNvSpPr>
            <p:nvPr/>
          </p:nvSpPr>
          <p:spPr>
            <a:xfrm>
              <a:off x="2199458" y="5365437"/>
              <a:ext cx="7061416" cy="430998"/>
            </a:xfrm>
            <a:prstGeom prst="rect">
              <a:avLst/>
            </a:prstGeom>
          </p:spPr>
          <p:txBody>
            <a:bodyPr anchor="ctr" anchorCtr="0"/>
            <a:lstStyle>
              <a:lvl1pPr algn="l">
                <a:defRPr sz="2400">
                  <a:solidFill>
                    <a:schemeClr val="bg1"/>
                  </a:solidFill>
                </a:defRPr>
              </a:lvl1pPr>
            </a:lstStyle>
            <a:p>
              <a:r>
                <a:rPr lang="en-US" sz="1600" i="1" dirty="0">
                  <a:latin typeface="Times New Roman" panose="02020603050405020304" pitchFamily="18" charset="0"/>
                  <a:cs typeface="Times New Roman" panose="02020603050405020304" pitchFamily="18" charset="0"/>
                </a:rPr>
                <a:t>Quick access to touch screen computer (HMI),test switches, media converters and internet connections</a:t>
              </a:r>
            </a:p>
          </p:txBody>
        </p:sp>
      </p:grpSp>
    </p:spTree>
    <p:extLst>
      <p:ext uri="{BB962C8B-B14F-4D97-AF65-F5344CB8AC3E}">
        <p14:creationId xmlns:p14="http://schemas.microsoft.com/office/powerpoint/2010/main" val="1914494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AB910CF-B23D-4FE7-8D06-6070260B8041}" type="slidenum">
              <a:rPr lang="en-US" smtClean="0"/>
              <a:pPr/>
              <a:t>23</a:t>
            </a:fld>
            <a:endParaRPr lang="en-US"/>
          </a:p>
        </p:txBody>
      </p:sp>
      <p:sp>
        <p:nvSpPr>
          <p:cNvPr id="5" name="Title 4"/>
          <p:cNvSpPr>
            <a:spLocks noGrp="1"/>
          </p:cNvSpPr>
          <p:nvPr>
            <p:ph type="title"/>
          </p:nvPr>
        </p:nvSpPr>
        <p:spPr/>
        <p:txBody>
          <a:bodyPr>
            <a:normAutofit fontScale="90000"/>
          </a:bodyPr>
          <a:lstStyle/>
          <a:p>
            <a:r>
              <a:rPr lang="en-US" dirty="0"/>
              <a:t>AMSC D-VAR® STATCOM Feature</a:t>
            </a:r>
            <a:br>
              <a:rPr lang="en-US" dirty="0"/>
            </a:br>
            <a:r>
              <a:rPr lang="en-US" dirty="0"/>
              <a:t> - </a:t>
            </a:r>
            <a:r>
              <a:rPr lang="en-US" sz="3100" dirty="0"/>
              <a:t>Overload Capability</a:t>
            </a:r>
            <a:br>
              <a:rPr lang="en-US" dirty="0"/>
            </a:b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541929"/>
            <a:ext cx="7636832" cy="464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270547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DBFD3B-5381-4203-83A5-772CD61516B5}"/>
              </a:ext>
            </a:extLst>
          </p:cNvPr>
          <p:cNvSpPr>
            <a:spLocks noGrp="1"/>
          </p:cNvSpPr>
          <p:nvPr>
            <p:ph type="sldNum" sz="quarter" idx="15"/>
          </p:nvPr>
        </p:nvSpPr>
        <p:spPr/>
        <p:txBody>
          <a:bodyPr/>
          <a:lstStyle/>
          <a:p>
            <a:fld id="{DAB910CF-B23D-4FE7-8D06-6070260B8041}" type="slidenum">
              <a:rPr lang="en-US" smtClean="0"/>
              <a:pPr/>
              <a:t>24</a:t>
            </a:fld>
            <a:endParaRPr lang="en-US"/>
          </a:p>
        </p:txBody>
      </p:sp>
      <p:sp>
        <p:nvSpPr>
          <p:cNvPr id="4" name="Footer Placeholder 3">
            <a:extLst>
              <a:ext uri="{FF2B5EF4-FFF2-40B4-BE49-F238E27FC236}">
                <a16:creationId xmlns:a16="http://schemas.microsoft.com/office/drawing/2014/main" id="{707ED414-053D-475C-86F3-9CA67EF25AF3}"/>
              </a:ext>
            </a:extLst>
          </p:cNvPr>
          <p:cNvSpPr>
            <a:spLocks noGrp="1"/>
          </p:cNvSpPr>
          <p:nvPr>
            <p:ph type="ftr" sz="quarter" idx="16"/>
          </p:nvPr>
        </p:nvSpPr>
        <p:spPr>
          <a:xfrm>
            <a:off x="304800" y="4951476"/>
            <a:ext cx="5486400" cy="137160"/>
          </a:xfrm>
          <a:prstGeom prst="rect">
            <a:avLst/>
          </a:prstGeom>
        </p:spPr>
        <p:txBody>
          <a:bodyPr vert="horz" lIns="0" tIns="0" rIns="0" bIns="0" rtlCol="0" anchor="t" anchorCtr="0"/>
          <a:lstStyle>
            <a:defPPr>
              <a:defRPr lang="en-US"/>
            </a:defPPr>
            <a:lvl1pPr marL="0" algn="l" defTabSz="914309" rtl="0" eaLnBrk="1" latinLnBrk="0" hangingPunct="1">
              <a:defRPr sz="900" kern="1200">
                <a:solidFill>
                  <a:schemeClr val="bg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8" algn="l" defTabSz="914309" rtl="0" eaLnBrk="1" latinLnBrk="0" hangingPunct="1">
              <a:defRPr sz="1800" kern="1200">
                <a:solidFill>
                  <a:schemeClr val="tx1"/>
                </a:solidFill>
                <a:latin typeface="+mn-lt"/>
                <a:ea typeface="+mn-ea"/>
                <a:cs typeface="+mn-cs"/>
              </a:defRPr>
            </a:lvl5pPr>
            <a:lvl6pPr marL="2285772"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a:t>AMSC Proprietary and Confidential</a:t>
            </a:r>
            <a:endParaRPr lang="en-US" dirty="0"/>
          </a:p>
        </p:txBody>
      </p:sp>
      <p:sp>
        <p:nvSpPr>
          <p:cNvPr id="5" name="Title 4">
            <a:extLst>
              <a:ext uri="{FF2B5EF4-FFF2-40B4-BE49-F238E27FC236}">
                <a16:creationId xmlns:a16="http://schemas.microsoft.com/office/drawing/2014/main" id="{4EF44744-BE7E-4525-BF97-81CD74426FDD}"/>
              </a:ext>
            </a:extLst>
          </p:cNvPr>
          <p:cNvSpPr>
            <a:spLocks noGrp="1"/>
          </p:cNvSpPr>
          <p:nvPr>
            <p:ph type="title"/>
          </p:nvPr>
        </p:nvSpPr>
        <p:spPr/>
        <p:txBody>
          <a:bodyPr vert="horz" lIns="0" tIns="0" rIns="0" bIns="0" rtlCol="0" anchor="t" anchorCtr="0">
            <a:normAutofit/>
          </a:bodyPr>
          <a:lstStyle/>
          <a:p>
            <a:r>
              <a:rPr lang="en-US" dirty="0"/>
              <a:t>D-VAR® STATCOM Overload</a:t>
            </a:r>
          </a:p>
        </p:txBody>
      </p:sp>
      <p:grpSp>
        <p:nvGrpSpPr>
          <p:cNvPr id="7" name="Group 6">
            <a:extLst>
              <a:ext uri="{FF2B5EF4-FFF2-40B4-BE49-F238E27FC236}">
                <a16:creationId xmlns:a16="http://schemas.microsoft.com/office/drawing/2014/main" id="{960EABB4-4C8D-4564-954D-3E6B8BB29F40}"/>
              </a:ext>
            </a:extLst>
          </p:cNvPr>
          <p:cNvGrpSpPr/>
          <p:nvPr/>
        </p:nvGrpSpPr>
        <p:grpSpPr>
          <a:xfrm>
            <a:off x="1482431" y="1721818"/>
            <a:ext cx="6463710" cy="4048246"/>
            <a:chOff x="452574" y="743962"/>
            <a:chExt cx="8618280" cy="5397660"/>
          </a:xfrm>
        </p:grpSpPr>
        <p:sp>
          <p:nvSpPr>
            <p:cNvPr id="8" name="Freeform 13">
              <a:extLst>
                <a:ext uri="{FF2B5EF4-FFF2-40B4-BE49-F238E27FC236}">
                  <a16:creationId xmlns:a16="http://schemas.microsoft.com/office/drawing/2014/main" id="{020D42F4-86DB-46F4-9C05-92B86AC5BC60}"/>
                </a:ext>
              </a:extLst>
            </p:cNvPr>
            <p:cNvSpPr>
              <a:spLocks/>
            </p:cNvSpPr>
            <p:nvPr/>
          </p:nvSpPr>
          <p:spPr bwMode="auto">
            <a:xfrm>
              <a:off x="1961685" y="4053840"/>
              <a:ext cx="6629400" cy="1356360"/>
            </a:xfrm>
            <a:custGeom>
              <a:avLst/>
              <a:gdLst/>
              <a:ahLst/>
              <a:cxnLst>
                <a:cxn ang="0">
                  <a:pos x="3744" y="1008"/>
                </a:cxn>
                <a:cxn ang="0">
                  <a:pos x="3744" y="0"/>
                </a:cxn>
                <a:cxn ang="0">
                  <a:pos x="0" y="0"/>
                </a:cxn>
                <a:cxn ang="0">
                  <a:pos x="0" y="1008"/>
                </a:cxn>
                <a:cxn ang="0">
                  <a:pos x="3744" y="1008"/>
                </a:cxn>
              </a:cxnLst>
              <a:rect l="0" t="0" r="r" b="b"/>
              <a:pathLst>
                <a:path w="3744" h="1008">
                  <a:moveTo>
                    <a:pt x="3744" y="1008"/>
                  </a:moveTo>
                  <a:lnTo>
                    <a:pt x="3744" y="0"/>
                  </a:lnTo>
                  <a:lnTo>
                    <a:pt x="0" y="0"/>
                  </a:lnTo>
                  <a:lnTo>
                    <a:pt x="0" y="1008"/>
                  </a:lnTo>
                  <a:lnTo>
                    <a:pt x="3744" y="1008"/>
                  </a:lnTo>
                  <a:close/>
                </a:path>
              </a:pathLst>
            </a:custGeom>
            <a:solidFill>
              <a:schemeClr val="accent1">
                <a:lumMod val="40000"/>
                <a:lumOff val="60000"/>
              </a:schemeClr>
            </a:solidFill>
            <a:ln w="9525">
              <a:solidFill>
                <a:srgbClr val="8EDEFF"/>
              </a:solidFill>
              <a:round/>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9" name="Rectangle 25">
              <a:extLst>
                <a:ext uri="{FF2B5EF4-FFF2-40B4-BE49-F238E27FC236}">
                  <a16:creationId xmlns:a16="http://schemas.microsoft.com/office/drawing/2014/main" id="{8EE529AF-FC7E-4663-8E82-1D55BB5C35E0}"/>
                </a:ext>
              </a:extLst>
            </p:cNvPr>
            <p:cNvSpPr>
              <a:spLocks noChangeArrowheads="1"/>
            </p:cNvSpPr>
            <p:nvPr/>
          </p:nvSpPr>
          <p:spPr bwMode="auto">
            <a:xfrm>
              <a:off x="1980735" y="1339116"/>
              <a:ext cx="2884642" cy="2722343"/>
            </a:xfrm>
            <a:prstGeom prst="rect">
              <a:avLst/>
            </a:prstGeom>
            <a:noFill/>
            <a:ln w="25400">
              <a:solidFill>
                <a:schemeClr val="accent1">
                  <a:lumMod val="50000"/>
                </a:schemeClr>
              </a:solidFill>
              <a:miter lim="800000"/>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10" name="Line 6">
              <a:extLst>
                <a:ext uri="{FF2B5EF4-FFF2-40B4-BE49-F238E27FC236}">
                  <a16:creationId xmlns:a16="http://schemas.microsoft.com/office/drawing/2014/main" id="{77631FEA-3287-449F-81F4-72B1BCC405AB}"/>
                </a:ext>
              </a:extLst>
            </p:cNvPr>
            <p:cNvSpPr>
              <a:spLocks noChangeShapeType="1"/>
            </p:cNvSpPr>
            <p:nvPr/>
          </p:nvSpPr>
          <p:spPr bwMode="auto">
            <a:xfrm>
              <a:off x="1809285" y="4055102"/>
              <a:ext cx="304800" cy="0"/>
            </a:xfrm>
            <a:prstGeom prst="line">
              <a:avLst/>
            </a:prstGeom>
            <a:noFill/>
            <a:ln w="38100">
              <a:solidFill>
                <a:schemeClr val="tx1"/>
              </a:solidFill>
              <a:round/>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11" name="Line 8">
              <a:extLst>
                <a:ext uri="{FF2B5EF4-FFF2-40B4-BE49-F238E27FC236}">
                  <a16:creationId xmlns:a16="http://schemas.microsoft.com/office/drawing/2014/main" id="{A07229EF-2583-45D9-AC00-3FB47D5F91F4}"/>
                </a:ext>
              </a:extLst>
            </p:cNvPr>
            <p:cNvSpPr>
              <a:spLocks noChangeShapeType="1"/>
            </p:cNvSpPr>
            <p:nvPr/>
          </p:nvSpPr>
          <p:spPr bwMode="auto">
            <a:xfrm flipV="1">
              <a:off x="1961685" y="1738313"/>
              <a:ext cx="0" cy="3657600"/>
            </a:xfrm>
            <a:prstGeom prst="line">
              <a:avLst/>
            </a:prstGeom>
            <a:noFill/>
            <a:ln w="9525">
              <a:solidFill>
                <a:schemeClr val="tx1"/>
              </a:solidFill>
              <a:round/>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12" name="Line 3">
              <a:extLst>
                <a:ext uri="{FF2B5EF4-FFF2-40B4-BE49-F238E27FC236}">
                  <a16:creationId xmlns:a16="http://schemas.microsoft.com/office/drawing/2014/main" id="{A50D2FE9-B39B-499A-A0E3-B8DF9CFF5232}"/>
                </a:ext>
              </a:extLst>
            </p:cNvPr>
            <p:cNvSpPr>
              <a:spLocks noChangeShapeType="1"/>
            </p:cNvSpPr>
            <p:nvPr/>
          </p:nvSpPr>
          <p:spPr bwMode="auto">
            <a:xfrm>
              <a:off x="1961685" y="1009650"/>
              <a:ext cx="0" cy="4462463"/>
            </a:xfrm>
            <a:prstGeom prst="line">
              <a:avLst/>
            </a:prstGeom>
            <a:noFill/>
            <a:ln w="38100">
              <a:solidFill>
                <a:schemeClr val="tx1"/>
              </a:solidFill>
              <a:round/>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13" name="Text Box 4">
              <a:extLst>
                <a:ext uri="{FF2B5EF4-FFF2-40B4-BE49-F238E27FC236}">
                  <a16:creationId xmlns:a16="http://schemas.microsoft.com/office/drawing/2014/main" id="{59DD997D-7CE4-421F-9BBE-1C33A4C411EE}"/>
                </a:ext>
              </a:extLst>
            </p:cNvPr>
            <p:cNvSpPr txBox="1">
              <a:spLocks noChangeArrowheads="1"/>
            </p:cNvSpPr>
            <p:nvPr/>
          </p:nvSpPr>
          <p:spPr bwMode="auto">
            <a:xfrm>
              <a:off x="621262" y="2497346"/>
              <a:ext cx="1219200" cy="738664"/>
            </a:xfrm>
            <a:prstGeom prst="rect">
              <a:avLst/>
            </a:prstGeom>
            <a:noFill/>
            <a:ln w="9525">
              <a:noFill/>
              <a:miter lim="800000"/>
              <a:headEnd/>
              <a:tailEnd/>
            </a:ln>
          </p:spPr>
          <p:txBody>
            <a:bodyPr>
              <a:spAutoFit/>
            </a:bodyPr>
            <a:lstStyle/>
            <a:p>
              <a:pPr algn="ctr" eaLnBrk="0" hangingPunct="0"/>
              <a:r>
                <a:rPr lang="en-US" sz="1500" b="1" dirty="0">
                  <a:solidFill>
                    <a:srgbClr val="51626F"/>
                  </a:solidFill>
                </a:rPr>
                <a:t>Reactive Power</a:t>
              </a:r>
            </a:p>
          </p:txBody>
        </p:sp>
        <p:sp>
          <p:nvSpPr>
            <p:cNvPr id="14" name="Text Box 5">
              <a:extLst>
                <a:ext uri="{FF2B5EF4-FFF2-40B4-BE49-F238E27FC236}">
                  <a16:creationId xmlns:a16="http://schemas.microsoft.com/office/drawing/2014/main" id="{92B2504F-7CED-489C-B4E9-42C5935DB5CA}"/>
                </a:ext>
              </a:extLst>
            </p:cNvPr>
            <p:cNvSpPr txBox="1">
              <a:spLocks noChangeArrowheads="1"/>
            </p:cNvSpPr>
            <p:nvPr/>
          </p:nvSpPr>
          <p:spPr bwMode="auto">
            <a:xfrm>
              <a:off x="481426" y="1018223"/>
              <a:ext cx="1498872" cy="738664"/>
            </a:xfrm>
            <a:prstGeom prst="rect">
              <a:avLst/>
            </a:prstGeom>
            <a:noFill/>
            <a:ln w="9525">
              <a:noFill/>
              <a:miter lim="800000"/>
              <a:headEnd/>
              <a:tailEnd/>
            </a:ln>
          </p:spPr>
          <p:txBody>
            <a:bodyPr wrap="none">
              <a:spAutoFit/>
            </a:bodyPr>
            <a:lstStyle/>
            <a:p>
              <a:pPr algn="ctr" eaLnBrk="0" hangingPunct="0"/>
              <a:r>
                <a:rPr lang="en-US" sz="1500" b="1" dirty="0">
                  <a:solidFill>
                    <a:srgbClr val="51626F"/>
                  </a:solidFill>
                </a:rPr>
                <a:t>3.0 Per Unit</a:t>
              </a:r>
            </a:p>
            <a:p>
              <a:pPr algn="ctr" eaLnBrk="0" hangingPunct="0"/>
              <a:r>
                <a:rPr lang="en-US" sz="1500" b="1" dirty="0">
                  <a:solidFill>
                    <a:srgbClr val="51626F"/>
                  </a:solidFill>
                </a:rPr>
                <a:t>Rating</a:t>
              </a:r>
            </a:p>
          </p:txBody>
        </p:sp>
        <p:sp>
          <p:nvSpPr>
            <p:cNvPr id="15" name="Line 7">
              <a:extLst>
                <a:ext uri="{FF2B5EF4-FFF2-40B4-BE49-F238E27FC236}">
                  <a16:creationId xmlns:a16="http://schemas.microsoft.com/office/drawing/2014/main" id="{4B7E7604-DA6A-42CA-BEFD-DD7A53A07967}"/>
                </a:ext>
              </a:extLst>
            </p:cNvPr>
            <p:cNvSpPr>
              <a:spLocks noChangeShapeType="1"/>
            </p:cNvSpPr>
            <p:nvPr/>
          </p:nvSpPr>
          <p:spPr bwMode="auto">
            <a:xfrm>
              <a:off x="1809285" y="1340623"/>
              <a:ext cx="304800" cy="0"/>
            </a:xfrm>
            <a:prstGeom prst="line">
              <a:avLst/>
            </a:prstGeom>
            <a:noFill/>
            <a:ln w="38100">
              <a:solidFill>
                <a:schemeClr val="tx1"/>
              </a:solidFill>
              <a:round/>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16" name="Text Box 10">
              <a:extLst>
                <a:ext uri="{FF2B5EF4-FFF2-40B4-BE49-F238E27FC236}">
                  <a16:creationId xmlns:a16="http://schemas.microsoft.com/office/drawing/2014/main" id="{B7D439D7-5222-4215-8A7A-F52F5CAF004F}"/>
                </a:ext>
              </a:extLst>
            </p:cNvPr>
            <p:cNvSpPr txBox="1">
              <a:spLocks noChangeArrowheads="1"/>
            </p:cNvSpPr>
            <p:nvPr/>
          </p:nvSpPr>
          <p:spPr bwMode="auto">
            <a:xfrm>
              <a:off x="1498135" y="5181600"/>
              <a:ext cx="363776" cy="400109"/>
            </a:xfrm>
            <a:prstGeom prst="rect">
              <a:avLst/>
            </a:prstGeom>
            <a:noFill/>
            <a:ln w="9525">
              <a:noFill/>
              <a:miter lim="800000"/>
              <a:headEnd/>
              <a:tailEnd/>
            </a:ln>
          </p:spPr>
          <p:txBody>
            <a:bodyPr wrap="none">
              <a:spAutoFit/>
            </a:bodyPr>
            <a:lstStyle/>
            <a:p>
              <a:pPr eaLnBrk="0" hangingPunct="0"/>
              <a:r>
                <a:rPr lang="en-US" sz="1350" dirty="0">
                  <a:solidFill>
                    <a:schemeClr val="accent6"/>
                  </a:solidFill>
                </a:rPr>
                <a:t>0</a:t>
              </a:r>
            </a:p>
          </p:txBody>
        </p:sp>
        <p:sp>
          <p:nvSpPr>
            <p:cNvPr id="17" name="Text Box 11">
              <a:extLst>
                <a:ext uri="{FF2B5EF4-FFF2-40B4-BE49-F238E27FC236}">
                  <a16:creationId xmlns:a16="http://schemas.microsoft.com/office/drawing/2014/main" id="{719A3847-A6F7-4DE6-8D20-AD0F3031A960}"/>
                </a:ext>
              </a:extLst>
            </p:cNvPr>
            <p:cNvSpPr txBox="1">
              <a:spLocks noChangeArrowheads="1"/>
            </p:cNvSpPr>
            <p:nvPr/>
          </p:nvSpPr>
          <p:spPr bwMode="auto">
            <a:xfrm>
              <a:off x="452574" y="3733166"/>
              <a:ext cx="1556580" cy="738664"/>
            </a:xfrm>
            <a:prstGeom prst="rect">
              <a:avLst/>
            </a:prstGeom>
            <a:noFill/>
            <a:ln w="9525">
              <a:noFill/>
              <a:miter lim="800000"/>
              <a:headEnd/>
              <a:tailEnd/>
            </a:ln>
          </p:spPr>
          <p:txBody>
            <a:bodyPr wrap="none">
              <a:spAutoFit/>
            </a:bodyPr>
            <a:lstStyle/>
            <a:p>
              <a:pPr algn="ctr" eaLnBrk="0" hangingPunct="0"/>
              <a:r>
                <a:rPr lang="en-US" sz="1500" b="1" dirty="0">
                  <a:solidFill>
                    <a:srgbClr val="51626F"/>
                  </a:solidFill>
                </a:rPr>
                <a:t>1.0 Per Unit </a:t>
              </a:r>
            </a:p>
            <a:p>
              <a:pPr algn="ctr" eaLnBrk="0" hangingPunct="0"/>
              <a:r>
                <a:rPr lang="en-US" sz="1500" b="1" dirty="0">
                  <a:solidFill>
                    <a:srgbClr val="51626F"/>
                  </a:solidFill>
                </a:rPr>
                <a:t>Rating</a:t>
              </a:r>
            </a:p>
          </p:txBody>
        </p:sp>
        <p:sp>
          <p:nvSpPr>
            <p:cNvPr id="18" name="Text Box 12">
              <a:extLst>
                <a:ext uri="{FF2B5EF4-FFF2-40B4-BE49-F238E27FC236}">
                  <a16:creationId xmlns:a16="http://schemas.microsoft.com/office/drawing/2014/main" id="{662770BC-FAC5-452F-A8F3-1C38FD50CA11}"/>
                </a:ext>
              </a:extLst>
            </p:cNvPr>
            <p:cNvSpPr txBox="1">
              <a:spLocks noChangeArrowheads="1"/>
            </p:cNvSpPr>
            <p:nvPr/>
          </p:nvSpPr>
          <p:spPr bwMode="auto">
            <a:xfrm>
              <a:off x="1976521" y="999173"/>
              <a:ext cx="2905041" cy="430887"/>
            </a:xfrm>
            <a:prstGeom prst="rect">
              <a:avLst/>
            </a:prstGeom>
            <a:noFill/>
            <a:ln w="9525">
              <a:noFill/>
              <a:miter lim="800000"/>
              <a:headEnd/>
              <a:tailEnd/>
            </a:ln>
          </p:spPr>
          <p:txBody>
            <a:bodyPr wrap="square">
              <a:spAutoFit/>
            </a:bodyPr>
            <a:lstStyle/>
            <a:p>
              <a:pPr algn="ctr" eaLnBrk="0" hangingPunct="0"/>
              <a:r>
                <a:rPr lang="en-US" sz="1500" b="1" dirty="0">
                  <a:solidFill>
                    <a:schemeClr val="accent6"/>
                  </a:solidFill>
                </a:rPr>
                <a:t>Rated MVA Current</a:t>
              </a:r>
            </a:p>
          </p:txBody>
        </p:sp>
        <p:sp>
          <p:nvSpPr>
            <p:cNvPr id="19" name="Line 14">
              <a:extLst>
                <a:ext uri="{FF2B5EF4-FFF2-40B4-BE49-F238E27FC236}">
                  <a16:creationId xmlns:a16="http://schemas.microsoft.com/office/drawing/2014/main" id="{59BE5BF1-A648-4BC7-86A1-756A3FB2D730}"/>
                </a:ext>
              </a:extLst>
            </p:cNvPr>
            <p:cNvSpPr>
              <a:spLocks noChangeShapeType="1"/>
            </p:cNvSpPr>
            <p:nvPr/>
          </p:nvSpPr>
          <p:spPr bwMode="auto">
            <a:xfrm>
              <a:off x="1961685" y="5395913"/>
              <a:ext cx="6781800" cy="0"/>
            </a:xfrm>
            <a:prstGeom prst="line">
              <a:avLst/>
            </a:prstGeom>
            <a:noFill/>
            <a:ln w="38100">
              <a:solidFill>
                <a:schemeClr val="tx1"/>
              </a:solidFill>
              <a:round/>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20" name="Line 16">
              <a:extLst>
                <a:ext uri="{FF2B5EF4-FFF2-40B4-BE49-F238E27FC236}">
                  <a16:creationId xmlns:a16="http://schemas.microsoft.com/office/drawing/2014/main" id="{CDA3B6AB-B6DF-48DD-9A9F-C8183F7B9D0F}"/>
                </a:ext>
              </a:extLst>
            </p:cNvPr>
            <p:cNvSpPr>
              <a:spLocks noChangeShapeType="1"/>
            </p:cNvSpPr>
            <p:nvPr/>
          </p:nvSpPr>
          <p:spPr bwMode="auto">
            <a:xfrm>
              <a:off x="8133885" y="4742379"/>
              <a:ext cx="914400" cy="0"/>
            </a:xfrm>
            <a:prstGeom prst="line">
              <a:avLst/>
            </a:prstGeom>
            <a:noFill/>
            <a:ln w="38100">
              <a:solidFill>
                <a:schemeClr val="tx1"/>
              </a:solidFill>
              <a:round/>
              <a:headEnd/>
              <a:tailEnd type="triangle" w="med" len="me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21" name="Text Box 17">
              <a:extLst>
                <a:ext uri="{FF2B5EF4-FFF2-40B4-BE49-F238E27FC236}">
                  <a16:creationId xmlns:a16="http://schemas.microsoft.com/office/drawing/2014/main" id="{2320BF0E-1853-4A97-8B01-884B5DEAD356}"/>
                </a:ext>
              </a:extLst>
            </p:cNvPr>
            <p:cNvSpPr txBox="1">
              <a:spLocks noChangeArrowheads="1"/>
            </p:cNvSpPr>
            <p:nvPr/>
          </p:nvSpPr>
          <p:spPr bwMode="auto">
            <a:xfrm>
              <a:off x="1938986" y="4557714"/>
              <a:ext cx="6653719" cy="430887"/>
            </a:xfrm>
            <a:prstGeom prst="rect">
              <a:avLst/>
            </a:prstGeom>
            <a:noFill/>
            <a:ln w="9525">
              <a:noFill/>
              <a:miter lim="800000"/>
              <a:headEnd/>
              <a:tailEnd/>
            </a:ln>
          </p:spPr>
          <p:txBody>
            <a:bodyPr wrap="square">
              <a:spAutoFit/>
            </a:bodyPr>
            <a:lstStyle/>
            <a:p>
              <a:pPr algn="ctr" eaLnBrk="0" hangingPunct="0"/>
              <a:r>
                <a:rPr lang="en-US" sz="1500" b="1" dirty="0">
                  <a:solidFill>
                    <a:srgbClr val="51626F"/>
                  </a:solidFill>
                </a:rPr>
                <a:t>Continuous Reactive Current</a:t>
              </a:r>
            </a:p>
          </p:txBody>
        </p:sp>
        <p:sp>
          <p:nvSpPr>
            <p:cNvPr id="22" name="Text Box 18">
              <a:extLst>
                <a:ext uri="{FF2B5EF4-FFF2-40B4-BE49-F238E27FC236}">
                  <a16:creationId xmlns:a16="http://schemas.microsoft.com/office/drawing/2014/main" id="{7036E1B8-9386-477D-96D2-81E13EEF5B75}"/>
                </a:ext>
              </a:extLst>
            </p:cNvPr>
            <p:cNvSpPr txBox="1">
              <a:spLocks noChangeArrowheads="1"/>
            </p:cNvSpPr>
            <p:nvPr/>
          </p:nvSpPr>
          <p:spPr bwMode="auto">
            <a:xfrm>
              <a:off x="3162191" y="5375275"/>
              <a:ext cx="539037" cy="400109"/>
            </a:xfrm>
            <a:prstGeom prst="rect">
              <a:avLst/>
            </a:prstGeom>
            <a:noFill/>
            <a:ln w="9525">
              <a:noFill/>
              <a:miter lim="800000"/>
              <a:headEnd/>
              <a:tailEnd/>
            </a:ln>
          </p:spPr>
          <p:txBody>
            <a:bodyPr wrap="none">
              <a:spAutoFit/>
            </a:bodyPr>
            <a:lstStyle/>
            <a:p>
              <a:pPr algn="ctr" eaLnBrk="0" hangingPunct="0"/>
              <a:r>
                <a:rPr lang="en-US" sz="1350" dirty="0">
                  <a:solidFill>
                    <a:schemeClr val="accent6"/>
                  </a:solidFill>
                </a:rPr>
                <a:t>1.0</a:t>
              </a:r>
            </a:p>
          </p:txBody>
        </p:sp>
        <p:sp>
          <p:nvSpPr>
            <p:cNvPr id="23" name="Text Box 19">
              <a:extLst>
                <a:ext uri="{FF2B5EF4-FFF2-40B4-BE49-F238E27FC236}">
                  <a16:creationId xmlns:a16="http://schemas.microsoft.com/office/drawing/2014/main" id="{AFCDD117-BA27-4CE4-90BA-212A0D1FB5E1}"/>
                </a:ext>
              </a:extLst>
            </p:cNvPr>
            <p:cNvSpPr txBox="1">
              <a:spLocks noChangeArrowheads="1"/>
            </p:cNvSpPr>
            <p:nvPr/>
          </p:nvSpPr>
          <p:spPr bwMode="auto">
            <a:xfrm>
              <a:off x="4613167" y="5410200"/>
              <a:ext cx="539037" cy="400109"/>
            </a:xfrm>
            <a:prstGeom prst="rect">
              <a:avLst/>
            </a:prstGeom>
            <a:noFill/>
            <a:ln w="9525">
              <a:noFill/>
              <a:miter lim="800000"/>
              <a:headEnd/>
              <a:tailEnd/>
            </a:ln>
          </p:spPr>
          <p:txBody>
            <a:bodyPr wrap="none">
              <a:spAutoFit/>
            </a:bodyPr>
            <a:lstStyle/>
            <a:p>
              <a:pPr algn="ctr" eaLnBrk="0" hangingPunct="0"/>
              <a:r>
                <a:rPr lang="en-US" sz="1350" dirty="0">
                  <a:solidFill>
                    <a:schemeClr val="accent6"/>
                  </a:solidFill>
                </a:rPr>
                <a:t>2.0</a:t>
              </a:r>
            </a:p>
          </p:txBody>
        </p:sp>
        <p:sp>
          <p:nvSpPr>
            <p:cNvPr id="24" name="Text Box 20">
              <a:extLst>
                <a:ext uri="{FF2B5EF4-FFF2-40B4-BE49-F238E27FC236}">
                  <a16:creationId xmlns:a16="http://schemas.microsoft.com/office/drawing/2014/main" id="{A68E102A-3253-404F-A841-33A71FC8D4DE}"/>
                </a:ext>
              </a:extLst>
            </p:cNvPr>
            <p:cNvSpPr txBox="1">
              <a:spLocks noChangeArrowheads="1"/>
            </p:cNvSpPr>
            <p:nvPr/>
          </p:nvSpPr>
          <p:spPr bwMode="auto">
            <a:xfrm rot="16200000">
              <a:off x="8230294" y="5315764"/>
              <a:ext cx="427896" cy="553997"/>
            </a:xfrm>
            <a:prstGeom prst="rect">
              <a:avLst/>
            </a:prstGeom>
            <a:noFill/>
            <a:ln w="9525">
              <a:noFill/>
              <a:miter lim="800000"/>
              <a:headEnd/>
              <a:tailEnd/>
            </a:ln>
          </p:spPr>
          <p:txBody>
            <a:bodyPr wrap="none">
              <a:spAutoFit/>
            </a:bodyPr>
            <a:lstStyle/>
            <a:p>
              <a:pPr algn="ctr" eaLnBrk="0" hangingPunct="0"/>
              <a:r>
                <a:rPr lang="en-US" sz="2100" dirty="0">
                  <a:solidFill>
                    <a:schemeClr val="accent6"/>
                  </a:solidFill>
                </a:rPr>
                <a:t>8</a:t>
              </a:r>
            </a:p>
          </p:txBody>
        </p:sp>
        <p:sp>
          <p:nvSpPr>
            <p:cNvPr id="25" name="Text Box 21">
              <a:extLst>
                <a:ext uri="{FF2B5EF4-FFF2-40B4-BE49-F238E27FC236}">
                  <a16:creationId xmlns:a16="http://schemas.microsoft.com/office/drawing/2014/main" id="{E88471DC-2357-459D-85C2-CA5264ABAF3D}"/>
                </a:ext>
              </a:extLst>
            </p:cNvPr>
            <p:cNvSpPr txBox="1">
              <a:spLocks noChangeArrowheads="1"/>
            </p:cNvSpPr>
            <p:nvPr/>
          </p:nvSpPr>
          <p:spPr bwMode="auto">
            <a:xfrm>
              <a:off x="1815635" y="5394325"/>
              <a:ext cx="363776" cy="400109"/>
            </a:xfrm>
            <a:prstGeom prst="rect">
              <a:avLst/>
            </a:prstGeom>
            <a:noFill/>
            <a:ln w="9525">
              <a:noFill/>
              <a:miter lim="800000"/>
              <a:headEnd/>
              <a:tailEnd/>
            </a:ln>
          </p:spPr>
          <p:txBody>
            <a:bodyPr wrap="none">
              <a:spAutoFit/>
            </a:bodyPr>
            <a:lstStyle/>
            <a:p>
              <a:pPr eaLnBrk="0" hangingPunct="0"/>
              <a:r>
                <a:rPr lang="en-US" sz="1350" dirty="0">
                  <a:solidFill>
                    <a:schemeClr val="accent6"/>
                  </a:solidFill>
                </a:rPr>
                <a:t>0</a:t>
              </a:r>
            </a:p>
          </p:txBody>
        </p:sp>
        <p:sp>
          <p:nvSpPr>
            <p:cNvPr id="26" name="Line 22">
              <a:extLst>
                <a:ext uri="{FF2B5EF4-FFF2-40B4-BE49-F238E27FC236}">
                  <a16:creationId xmlns:a16="http://schemas.microsoft.com/office/drawing/2014/main" id="{B4557E94-3DC0-4F01-B78C-59474C394D85}"/>
                </a:ext>
              </a:extLst>
            </p:cNvPr>
            <p:cNvSpPr>
              <a:spLocks noChangeShapeType="1"/>
            </p:cNvSpPr>
            <p:nvPr/>
          </p:nvSpPr>
          <p:spPr bwMode="auto">
            <a:xfrm>
              <a:off x="1961685" y="1738313"/>
              <a:ext cx="0" cy="228600"/>
            </a:xfrm>
            <a:prstGeom prst="line">
              <a:avLst/>
            </a:prstGeom>
            <a:noFill/>
            <a:ln w="19050">
              <a:solidFill>
                <a:schemeClr val="tx1"/>
              </a:solidFill>
              <a:round/>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27" name="AutoShape 24">
              <a:extLst>
                <a:ext uri="{FF2B5EF4-FFF2-40B4-BE49-F238E27FC236}">
                  <a16:creationId xmlns:a16="http://schemas.microsoft.com/office/drawing/2014/main" id="{A2B7A022-79EB-418E-B146-2D64D8F50F3F}"/>
                </a:ext>
              </a:extLst>
            </p:cNvPr>
            <p:cNvSpPr>
              <a:spLocks noChangeArrowheads="1"/>
            </p:cNvSpPr>
            <p:nvPr/>
          </p:nvSpPr>
          <p:spPr bwMode="auto">
            <a:xfrm>
              <a:off x="4864944" y="1399283"/>
              <a:ext cx="750888" cy="2662176"/>
            </a:xfrm>
            <a:prstGeom prst="rtTriangle">
              <a:avLst/>
            </a:prstGeom>
            <a:noFill/>
            <a:ln w="25400">
              <a:solidFill>
                <a:schemeClr val="accent1">
                  <a:lumMod val="50000"/>
                </a:schemeClr>
              </a:solidFill>
              <a:miter lim="800000"/>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28" name="Text Box 26">
              <a:extLst>
                <a:ext uri="{FF2B5EF4-FFF2-40B4-BE49-F238E27FC236}">
                  <a16:creationId xmlns:a16="http://schemas.microsoft.com/office/drawing/2014/main" id="{F52E93ED-E771-47B9-856A-3EBE95FFD10B}"/>
                </a:ext>
              </a:extLst>
            </p:cNvPr>
            <p:cNvSpPr txBox="1">
              <a:spLocks noChangeArrowheads="1"/>
            </p:cNvSpPr>
            <p:nvPr/>
          </p:nvSpPr>
          <p:spPr bwMode="auto">
            <a:xfrm>
              <a:off x="5792633" y="743962"/>
              <a:ext cx="3278221" cy="1046440"/>
            </a:xfrm>
            <a:prstGeom prst="rect">
              <a:avLst/>
            </a:prstGeom>
            <a:noFill/>
            <a:ln w="9525">
              <a:noFill/>
              <a:miter lim="800000"/>
              <a:headEnd/>
              <a:tailEnd/>
            </a:ln>
          </p:spPr>
          <p:txBody>
            <a:bodyPr wrap="square">
              <a:spAutoFit/>
            </a:bodyPr>
            <a:lstStyle/>
            <a:p>
              <a:pPr algn="ctr" eaLnBrk="0" hangingPunct="0"/>
              <a:r>
                <a:rPr lang="en-US" sz="1500" b="1" dirty="0">
                  <a:solidFill>
                    <a:schemeClr val="accent1"/>
                  </a:solidFill>
                </a:rPr>
                <a:t>Dynamic Reactive Current</a:t>
              </a:r>
            </a:p>
            <a:p>
              <a:pPr algn="ctr" eaLnBrk="0" hangingPunct="0"/>
              <a:r>
                <a:rPr lang="en-US" sz="1500" b="1" dirty="0">
                  <a:solidFill>
                    <a:schemeClr val="accent1"/>
                  </a:solidFill>
                </a:rPr>
                <a:t>“Overload” as a Function of Duration</a:t>
              </a:r>
            </a:p>
          </p:txBody>
        </p:sp>
        <p:sp>
          <p:nvSpPr>
            <p:cNvPr id="29" name="Text Box 27">
              <a:extLst>
                <a:ext uri="{FF2B5EF4-FFF2-40B4-BE49-F238E27FC236}">
                  <a16:creationId xmlns:a16="http://schemas.microsoft.com/office/drawing/2014/main" id="{301472C7-6A25-4F4A-BFE3-D7D8D8B27275}"/>
                </a:ext>
              </a:extLst>
            </p:cNvPr>
            <p:cNvSpPr txBox="1">
              <a:spLocks noChangeArrowheads="1"/>
            </p:cNvSpPr>
            <p:nvPr/>
          </p:nvSpPr>
          <p:spPr bwMode="auto">
            <a:xfrm>
              <a:off x="6391167" y="5410200"/>
              <a:ext cx="539037" cy="400109"/>
            </a:xfrm>
            <a:prstGeom prst="rect">
              <a:avLst/>
            </a:prstGeom>
            <a:noFill/>
            <a:ln w="9525">
              <a:noFill/>
              <a:miter lim="800000"/>
              <a:headEnd/>
              <a:tailEnd/>
            </a:ln>
          </p:spPr>
          <p:txBody>
            <a:bodyPr wrap="none">
              <a:spAutoFit/>
            </a:bodyPr>
            <a:lstStyle/>
            <a:p>
              <a:pPr algn="ctr" eaLnBrk="0" hangingPunct="0"/>
              <a:r>
                <a:rPr lang="en-US" sz="1350" dirty="0">
                  <a:solidFill>
                    <a:schemeClr val="accent6"/>
                  </a:solidFill>
                </a:rPr>
                <a:t>3.0</a:t>
              </a:r>
            </a:p>
          </p:txBody>
        </p:sp>
        <p:sp>
          <p:nvSpPr>
            <p:cNvPr id="30" name="TextBox 29">
              <a:extLst>
                <a:ext uri="{FF2B5EF4-FFF2-40B4-BE49-F238E27FC236}">
                  <a16:creationId xmlns:a16="http://schemas.microsoft.com/office/drawing/2014/main" id="{20883A51-8E13-4B9C-BFDB-1D2D288D4BC9}"/>
                </a:ext>
              </a:extLst>
            </p:cNvPr>
            <p:cNvSpPr txBox="1"/>
            <p:nvPr/>
          </p:nvSpPr>
          <p:spPr>
            <a:xfrm>
              <a:off x="1961685" y="5710735"/>
              <a:ext cx="6629400" cy="430887"/>
            </a:xfrm>
            <a:prstGeom prst="rect">
              <a:avLst/>
            </a:prstGeom>
            <a:noFill/>
          </p:spPr>
          <p:txBody>
            <a:bodyPr wrap="square" rtlCol="0">
              <a:spAutoFit/>
            </a:bodyPr>
            <a:lstStyle/>
            <a:p>
              <a:pPr algn="ctr"/>
              <a:r>
                <a:rPr lang="en-US" sz="1500" b="1" dirty="0"/>
                <a:t>Time (Seconds)</a:t>
              </a:r>
            </a:p>
          </p:txBody>
        </p:sp>
        <p:sp>
          <p:nvSpPr>
            <p:cNvPr id="31" name="Rectangle 25">
              <a:extLst>
                <a:ext uri="{FF2B5EF4-FFF2-40B4-BE49-F238E27FC236}">
                  <a16:creationId xmlns:a16="http://schemas.microsoft.com/office/drawing/2014/main" id="{1D218717-6D41-464C-A0F6-5049E5AC2057}"/>
                </a:ext>
              </a:extLst>
            </p:cNvPr>
            <p:cNvSpPr>
              <a:spLocks noChangeArrowheads="1"/>
            </p:cNvSpPr>
            <p:nvPr/>
          </p:nvSpPr>
          <p:spPr bwMode="auto">
            <a:xfrm>
              <a:off x="1977343" y="1966913"/>
              <a:ext cx="4072938" cy="2094546"/>
            </a:xfrm>
            <a:prstGeom prst="rect">
              <a:avLst/>
            </a:prstGeom>
            <a:noFill/>
            <a:ln w="25400">
              <a:solidFill>
                <a:schemeClr val="accent1">
                  <a:lumMod val="75000"/>
                </a:schemeClr>
              </a:solidFill>
              <a:miter lim="800000"/>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32" name="AutoShape 24">
              <a:extLst>
                <a:ext uri="{FF2B5EF4-FFF2-40B4-BE49-F238E27FC236}">
                  <a16:creationId xmlns:a16="http://schemas.microsoft.com/office/drawing/2014/main" id="{C53BA903-35EE-45C3-B67E-E7B187F5BB80}"/>
                </a:ext>
              </a:extLst>
            </p:cNvPr>
            <p:cNvSpPr>
              <a:spLocks noChangeArrowheads="1"/>
            </p:cNvSpPr>
            <p:nvPr/>
          </p:nvSpPr>
          <p:spPr bwMode="auto">
            <a:xfrm>
              <a:off x="6047861" y="2011680"/>
              <a:ext cx="750888" cy="2048256"/>
            </a:xfrm>
            <a:prstGeom prst="rtTriangle">
              <a:avLst/>
            </a:prstGeom>
            <a:noFill/>
            <a:ln w="25400">
              <a:solidFill>
                <a:schemeClr val="accent1">
                  <a:lumMod val="75000"/>
                </a:schemeClr>
              </a:solidFill>
              <a:miter lim="800000"/>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33" name="Rectangle 25">
              <a:extLst>
                <a:ext uri="{FF2B5EF4-FFF2-40B4-BE49-F238E27FC236}">
                  <a16:creationId xmlns:a16="http://schemas.microsoft.com/office/drawing/2014/main" id="{7CBA64F7-0025-41E3-BC88-717393B02B12}"/>
                </a:ext>
              </a:extLst>
            </p:cNvPr>
            <p:cNvSpPr>
              <a:spLocks noChangeArrowheads="1"/>
            </p:cNvSpPr>
            <p:nvPr/>
          </p:nvSpPr>
          <p:spPr bwMode="auto">
            <a:xfrm>
              <a:off x="1968080" y="2628900"/>
              <a:ext cx="5446179" cy="1424940"/>
            </a:xfrm>
            <a:prstGeom prst="rect">
              <a:avLst/>
            </a:prstGeom>
            <a:noFill/>
            <a:ln w="25400">
              <a:solidFill>
                <a:schemeClr val="accent1"/>
              </a:solidFill>
              <a:miter lim="800000"/>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sp>
          <p:nvSpPr>
            <p:cNvPr id="34" name="AutoShape 24">
              <a:extLst>
                <a:ext uri="{FF2B5EF4-FFF2-40B4-BE49-F238E27FC236}">
                  <a16:creationId xmlns:a16="http://schemas.microsoft.com/office/drawing/2014/main" id="{06941EAE-2CCE-4B82-A356-55826CE0E793}"/>
                </a:ext>
              </a:extLst>
            </p:cNvPr>
            <p:cNvSpPr>
              <a:spLocks noChangeArrowheads="1"/>
            </p:cNvSpPr>
            <p:nvPr/>
          </p:nvSpPr>
          <p:spPr bwMode="auto">
            <a:xfrm>
              <a:off x="7421470" y="2651760"/>
              <a:ext cx="750888" cy="1408176"/>
            </a:xfrm>
            <a:prstGeom prst="rtTriangle">
              <a:avLst/>
            </a:prstGeom>
            <a:noFill/>
            <a:ln w="25400">
              <a:solidFill>
                <a:schemeClr val="accent1"/>
              </a:solidFill>
              <a:miter lim="800000"/>
              <a:headEnd/>
              <a:tailEnd/>
            </a:ln>
            <a:effectLst/>
          </p:spPr>
          <p:txBody>
            <a:bodyPr wrap="none" anchor="ctr"/>
            <a:lstStyle/>
            <a:p>
              <a:pPr algn="ctr" eaLnBrk="0" hangingPunct="0">
                <a:defRPr/>
              </a:pPr>
              <a:endParaRPr lang="en-US" sz="1050" b="1" i="1" dirty="0">
                <a:solidFill>
                  <a:srgbClr val="FFFFFF"/>
                </a:solidFill>
                <a:effectLst>
                  <a:outerShdw blurRad="38100" dist="38100" dir="2700000" algn="tl">
                    <a:srgbClr val="000000">
                      <a:alpha val="43137"/>
                    </a:srgbClr>
                  </a:outerShdw>
                </a:effectLst>
              </a:endParaRPr>
            </a:p>
          </p:txBody>
        </p:sp>
        <p:cxnSp>
          <p:nvCxnSpPr>
            <p:cNvPr id="35" name="Straight Arrow Connector 34">
              <a:extLst>
                <a:ext uri="{FF2B5EF4-FFF2-40B4-BE49-F238E27FC236}">
                  <a16:creationId xmlns:a16="http://schemas.microsoft.com/office/drawing/2014/main" id="{4CE816A9-1028-4803-83EE-01CB37F4AFB8}"/>
                </a:ext>
              </a:extLst>
            </p:cNvPr>
            <p:cNvCxnSpPr/>
            <p:nvPr/>
          </p:nvCxnSpPr>
          <p:spPr>
            <a:xfrm flipH="1">
              <a:off x="4982966" y="999173"/>
              <a:ext cx="955497" cy="25262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97801ED-219A-412F-A8AE-B6E3EE4ADE32}"/>
                </a:ext>
              </a:extLst>
            </p:cNvPr>
            <p:cNvCxnSpPr/>
            <p:nvPr/>
          </p:nvCxnSpPr>
          <p:spPr>
            <a:xfrm flipH="1">
              <a:off x="5352586" y="1520575"/>
              <a:ext cx="585877" cy="33184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DE3B4F7-7C91-4616-937C-9D4B7630F2B7}"/>
                </a:ext>
              </a:extLst>
            </p:cNvPr>
            <p:cNvCxnSpPr/>
            <p:nvPr/>
          </p:nvCxnSpPr>
          <p:spPr>
            <a:xfrm flipH="1">
              <a:off x="6809023" y="1759625"/>
              <a:ext cx="89869" cy="73772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4784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AB910CF-B23D-4FE7-8D06-6070260B8041}" type="slidenum">
              <a:rPr lang="en-US" smtClean="0"/>
              <a:pPr/>
              <a:t>25</a:t>
            </a:fld>
            <a:endParaRPr lang="en-US" dirty="0"/>
          </a:p>
        </p:txBody>
      </p:sp>
      <p:sp>
        <p:nvSpPr>
          <p:cNvPr id="4" name="Title 3"/>
          <p:cNvSpPr>
            <a:spLocks noGrp="1"/>
          </p:cNvSpPr>
          <p:nvPr>
            <p:ph type="title"/>
          </p:nvPr>
        </p:nvSpPr>
        <p:spPr>
          <a:xfrm>
            <a:off x="871728" y="185610"/>
            <a:ext cx="7162800" cy="655638"/>
          </a:xfrm>
        </p:spPr>
        <p:txBody>
          <a:bodyPr>
            <a:noAutofit/>
          </a:bodyPr>
          <a:lstStyle/>
          <a:p>
            <a:r>
              <a:rPr lang="en-US" sz="3600" dirty="0">
                <a:solidFill>
                  <a:srgbClr val="00A0E3"/>
                </a:solidFill>
              </a:rPr>
              <a:t>D-VAR® STATCOM </a:t>
            </a:r>
            <a:r>
              <a:rPr lang="da-DK" sz="3600" dirty="0">
                <a:solidFill>
                  <a:srgbClr val="00A0E3"/>
                </a:solidFill>
              </a:rPr>
              <a:t>System </a:t>
            </a:r>
            <a:br>
              <a:rPr lang="da-DK" sz="3600" dirty="0">
                <a:solidFill>
                  <a:srgbClr val="00A0E3"/>
                </a:solidFill>
              </a:rPr>
            </a:br>
            <a:r>
              <a:rPr lang="da-DK" sz="2800" dirty="0">
                <a:solidFill>
                  <a:srgbClr val="00A0E3"/>
                </a:solidFill>
              </a:rPr>
              <a:t>Flexible Control Options</a:t>
            </a:r>
            <a:endParaRPr lang="en-US" sz="2800" dirty="0"/>
          </a:p>
        </p:txBody>
      </p:sp>
      <p:sp>
        <p:nvSpPr>
          <p:cNvPr id="6" name="Content Placeholder 1"/>
          <p:cNvSpPr>
            <a:spLocks noGrp="1"/>
          </p:cNvSpPr>
          <p:nvPr>
            <p:ph idx="1"/>
          </p:nvPr>
        </p:nvSpPr>
        <p:spPr>
          <a:xfrm>
            <a:off x="488272" y="1295400"/>
            <a:ext cx="8620216" cy="4828159"/>
          </a:xfrm>
        </p:spPr>
        <p:txBody>
          <a:bodyPr/>
          <a:lstStyle/>
          <a:p>
            <a:pPr>
              <a:spcBef>
                <a:spcPts val="0"/>
              </a:spcBef>
              <a:spcAft>
                <a:spcPts val="600"/>
              </a:spcAft>
            </a:pPr>
            <a:r>
              <a:rPr lang="en-US" b="1" dirty="0"/>
              <a:t>Regulation control</a:t>
            </a:r>
          </a:p>
          <a:p>
            <a:pPr lvl="1">
              <a:spcBef>
                <a:spcPts val="0"/>
              </a:spcBef>
              <a:spcAft>
                <a:spcPts val="600"/>
              </a:spcAft>
            </a:pPr>
            <a:r>
              <a:rPr lang="en-US" sz="2000" dirty="0"/>
              <a:t>Regulate voltage, power factor, or VAR over a longer time period</a:t>
            </a:r>
          </a:p>
          <a:p>
            <a:pPr lvl="1">
              <a:spcBef>
                <a:spcPts val="0"/>
              </a:spcBef>
              <a:spcAft>
                <a:spcPts val="600"/>
              </a:spcAft>
            </a:pPr>
            <a:r>
              <a:rPr lang="en-US" sz="2000" dirty="0"/>
              <a:t>Uses D-VAR STATCOM and caps/reactors (“</a:t>
            </a:r>
            <a:r>
              <a:rPr lang="en-US" sz="2000" b="1" dirty="0"/>
              <a:t>Soft Switching</a:t>
            </a:r>
            <a:r>
              <a:rPr lang="en-US" sz="2000" dirty="0"/>
              <a:t>”)</a:t>
            </a:r>
          </a:p>
          <a:p>
            <a:pPr lvl="1">
              <a:spcBef>
                <a:spcPts val="0"/>
              </a:spcBef>
              <a:spcAft>
                <a:spcPts val="600"/>
              </a:spcAft>
            </a:pPr>
            <a:r>
              <a:rPr lang="en-US" sz="2000" dirty="0"/>
              <a:t>Integrates other devices such as PPC for additional VAR control</a:t>
            </a:r>
          </a:p>
          <a:p>
            <a:pPr>
              <a:spcBef>
                <a:spcPts val="0"/>
              </a:spcBef>
              <a:spcAft>
                <a:spcPts val="600"/>
              </a:spcAft>
            </a:pPr>
            <a:r>
              <a:rPr lang="en-US" b="1" dirty="0"/>
              <a:t>Sag Mitigation</a:t>
            </a:r>
          </a:p>
          <a:p>
            <a:pPr lvl="1">
              <a:spcBef>
                <a:spcPts val="0"/>
              </a:spcBef>
              <a:spcAft>
                <a:spcPts val="600"/>
              </a:spcAft>
            </a:pPr>
            <a:r>
              <a:rPr lang="en-US" sz="2000" dirty="0"/>
              <a:t>Fast response with short-term capability to protect local assets (load or generation)</a:t>
            </a:r>
          </a:p>
          <a:p>
            <a:pPr>
              <a:spcBef>
                <a:spcPts val="0"/>
              </a:spcBef>
              <a:spcAft>
                <a:spcPts val="600"/>
              </a:spcAft>
            </a:pPr>
            <a:r>
              <a:rPr lang="en-US" b="1" dirty="0"/>
              <a:t>Customer specific modes</a:t>
            </a:r>
          </a:p>
          <a:p>
            <a:pPr lvl="1">
              <a:spcBef>
                <a:spcPts val="0"/>
              </a:spcBef>
              <a:spcAft>
                <a:spcPts val="600"/>
              </a:spcAft>
            </a:pPr>
            <a:r>
              <a:rPr lang="en-US" sz="2000" dirty="0"/>
              <a:t>Motor-start mitigation</a:t>
            </a:r>
          </a:p>
          <a:p>
            <a:pPr lvl="1">
              <a:spcBef>
                <a:spcPts val="0"/>
              </a:spcBef>
              <a:spcAft>
                <a:spcPts val="600"/>
              </a:spcAft>
            </a:pPr>
            <a:r>
              <a:rPr lang="en-US" sz="2000" dirty="0"/>
              <a:t>Line drop compensation</a:t>
            </a:r>
          </a:p>
          <a:p>
            <a:pPr lvl="1">
              <a:spcBef>
                <a:spcPts val="0"/>
              </a:spcBef>
              <a:spcAft>
                <a:spcPts val="600"/>
              </a:spcAft>
            </a:pPr>
            <a:r>
              <a:rPr lang="en-US" sz="2000" dirty="0"/>
              <a:t>Power oscillation damping</a:t>
            </a:r>
          </a:p>
          <a:p>
            <a:endParaRPr lang="en-US" dirty="0"/>
          </a:p>
        </p:txBody>
      </p:sp>
    </p:spTree>
    <p:extLst>
      <p:ext uri="{BB962C8B-B14F-4D97-AF65-F5344CB8AC3E}">
        <p14:creationId xmlns:p14="http://schemas.microsoft.com/office/powerpoint/2010/main" val="718858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6846" y="2491064"/>
            <a:ext cx="3840804" cy="2647574"/>
          </a:xfrm>
        </p:spPr>
        <p:txBody>
          <a:bodyPr/>
          <a:lstStyle/>
          <a:p>
            <a:pPr marL="0" indent="0" algn="ctr">
              <a:spcAft>
                <a:spcPts val="1800"/>
              </a:spcAft>
              <a:buNone/>
            </a:pPr>
            <a:r>
              <a:rPr lang="en-US" sz="2000" u="sng" dirty="0"/>
              <a:t>Setting Options </a:t>
            </a:r>
          </a:p>
          <a:p>
            <a:pPr>
              <a:spcAft>
                <a:spcPts val="1200"/>
              </a:spcAft>
            </a:pPr>
            <a:r>
              <a:rPr lang="en-US" sz="1600" dirty="0"/>
              <a:t>Independent boost and buck droop</a:t>
            </a:r>
          </a:p>
          <a:p>
            <a:pPr>
              <a:spcAft>
                <a:spcPts val="1200"/>
              </a:spcAft>
            </a:pPr>
            <a:r>
              <a:rPr lang="en-US" sz="1600" dirty="0"/>
              <a:t>Adjustable  droop: 1% to 10%</a:t>
            </a:r>
          </a:p>
          <a:p>
            <a:pPr>
              <a:spcAft>
                <a:spcPts val="1200"/>
              </a:spcAft>
            </a:pPr>
            <a:r>
              <a:rPr lang="en-US" sz="1600" dirty="0"/>
              <a:t>Adjustable reference or </a:t>
            </a:r>
            <a:r>
              <a:rPr lang="en-US" sz="1600" dirty="0" err="1"/>
              <a:t>V</a:t>
            </a:r>
            <a:r>
              <a:rPr lang="en-US" sz="1600" baseline="-25000" dirty="0" err="1"/>
              <a:t>Target</a:t>
            </a:r>
            <a:endParaRPr lang="en-US" sz="1600" baseline="-25000" dirty="0"/>
          </a:p>
          <a:p>
            <a:pPr>
              <a:spcAft>
                <a:spcPts val="1200"/>
              </a:spcAft>
            </a:pPr>
            <a:r>
              <a:rPr lang="en-US" sz="1600" dirty="0"/>
              <a:t>Seamless transition between control modes</a:t>
            </a:r>
          </a:p>
        </p:txBody>
      </p:sp>
      <p:sp>
        <p:nvSpPr>
          <p:cNvPr id="3" name="Slide Number Placeholder 2"/>
          <p:cNvSpPr>
            <a:spLocks noGrp="1"/>
          </p:cNvSpPr>
          <p:nvPr>
            <p:ph type="sldNum" sz="quarter" idx="15"/>
          </p:nvPr>
        </p:nvSpPr>
        <p:spPr/>
        <p:txBody>
          <a:bodyPr/>
          <a:lstStyle/>
          <a:p>
            <a:fld id="{DAB910CF-B23D-4FE7-8D06-6070260B8041}" type="slidenum">
              <a:rPr lang="en-US" smtClean="0"/>
              <a:pPr/>
              <a:t>26</a:t>
            </a:fld>
            <a:endParaRPr lang="en-US"/>
          </a:p>
        </p:txBody>
      </p:sp>
      <p:sp>
        <p:nvSpPr>
          <p:cNvPr id="4" name="Title 3"/>
          <p:cNvSpPr>
            <a:spLocks noGrp="1"/>
          </p:cNvSpPr>
          <p:nvPr>
            <p:ph type="title"/>
          </p:nvPr>
        </p:nvSpPr>
        <p:spPr>
          <a:xfrm>
            <a:off x="797040" y="51752"/>
            <a:ext cx="6766560" cy="655638"/>
          </a:xfrm>
        </p:spPr>
        <p:txBody>
          <a:bodyPr/>
          <a:lstStyle/>
          <a:p>
            <a:r>
              <a:rPr lang="en-US" dirty="0"/>
              <a:t>D-VAR® System - Voltage Control</a:t>
            </a:r>
          </a:p>
        </p:txBody>
      </p:sp>
      <p:sp>
        <p:nvSpPr>
          <p:cNvPr id="5" name="Text Placeholder 4"/>
          <p:cNvSpPr>
            <a:spLocks noGrp="1"/>
          </p:cNvSpPr>
          <p:nvPr>
            <p:ph type="body" sz="quarter" idx="17"/>
          </p:nvPr>
        </p:nvSpPr>
        <p:spPr>
          <a:xfrm>
            <a:off x="817424" y="734317"/>
            <a:ext cx="6768000" cy="493776"/>
          </a:xfrm>
        </p:spPr>
        <p:txBody>
          <a:bodyPr>
            <a:normAutofit/>
          </a:bodyPr>
          <a:lstStyle/>
          <a:p>
            <a:r>
              <a:rPr lang="en-US" sz="2000" dirty="0"/>
              <a:t>Regulation Control and Fast Sag Mitigation</a:t>
            </a:r>
          </a:p>
          <a:p>
            <a:endParaRPr lang="en-US" sz="2000" dirty="0"/>
          </a:p>
        </p:txBody>
      </p:sp>
      <p:sp>
        <p:nvSpPr>
          <p:cNvPr id="10" name="Freeform 7"/>
          <p:cNvSpPr>
            <a:spLocks/>
          </p:cNvSpPr>
          <p:nvPr/>
        </p:nvSpPr>
        <p:spPr bwMode="auto">
          <a:xfrm>
            <a:off x="330926" y="5858059"/>
            <a:ext cx="5381898" cy="0"/>
          </a:xfrm>
          <a:custGeom>
            <a:avLst/>
            <a:gdLst>
              <a:gd name="T0" fmla="*/ 0 w 3707"/>
              <a:gd name="T1" fmla="*/ 0 h 2"/>
              <a:gd name="T2" fmla="*/ 5884862 w 3707"/>
              <a:gd name="T3" fmla="*/ 3175 h 2"/>
              <a:gd name="T4" fmla="*/ 0 60000 65536"/>
              <a:gd name="T5" fmla="*/ 0 60000 65536"/>
              <a:gd name="T6" fmla="*/ 0 w 3707"/>
              <a:gd name="T7" fmla="*/ 0 h 2"/>
              <a:gd name="T8" fmla="*/ 3707 w 3707"/>
              <a:gd name="T9" fmla="*/ 2 h 2"/>
            </a:gdLst>
            <a:ahLst/>
            <a:cxnLst>
              <a:cxn ang="T4">
                <a:pos x="T0" y="T1"/>
              </a:cxn>
              <a:cxn ang="T5">
                <a:pos x="T2" y="T3"/>
              </a:cxn>
            </a:cxnLst>
            <a:rect l="T6" t="T7" r="T8" b="T9"/>
            <a:pathLst>
              <a:path w="3707" h="2">
                <a:moveTo>
                  <a:pt x="0" y="0"/>
                </a:moveTo>
                <a:lnTo>
                  <a:pt x="3707" y="2"/>
                </a:lnTo>
              </a:path>
            </a:pathLst>
          </a:custGeom>
          <a:solidFill>
            <a:srgbClr val="FFFFFF"/>
          </a:solidFill>
          <a:ln w="17463">
            <a:solidFill>
              <a:srgbClr val="000000"/>
            </a:solidFill>
            <a:round/>
            <a:headEnd/>
            <a:tailEnd/>
          </a:ln>
        </p:spPr>
        <p:txBody>
          <a:bodyPr/>
          <a:lstStyle/>
          <a:p>
            <a:endParaRPr lang="en-US"/>
          </a:p>
        </p:txBody>
      </p:sp>
      <p:sp>
        <p:nvSpPr>
          <p:cNvPr id="11" name="Line 8"/>
          <p:cNvSpPr>
            <a:spLocks noChangeShapeType="1"/>
          </p:cNvSpPr>
          <p:nvPr/>
        </p:nvSpPr>
        <p:spPr bwMode="auto">
          <a:xfrm flipH="1" flipV="1">
            <a:off x="2996184" y="1600200"/>
            <a:ext cx="6350" cy="4224338"/>
          </a:xfrm>
          <a:prstGeom prst="line">
            <a:avLst/>
          </a:prstGeom>
          <a:noFill/>
          <a:ln w="26988">
            <a:solidFill>
              <a:srgbClr val="000000"/>
            </a:solidFill>
            <a:round/>
            <a:headEnd type="triangle" w="med" len="med"/>
            <a:tailEnd type="triangle" w="med" len="med"/>
          </a:ln>
        </p:spPr>
        <p:txBody>
          <a:bodyPr/>
          <a:lstStyle/>
          <a:p>
            <a:endParaRPr lang="en-US"/>
          </a:p>
        </p:txBody>
      </p:sp>
      <p:sp>
        <p:nvSpPr>
          <p:cNvPr id="16" name="Line 13"/>
          <p:cNvSpPr>
            <a:spLocks noChangeShapeType="1"/>
          </p:cNvSpPr>
          <p:nvPr/>
        </p:nvSpPr>
        <p:spPr bwMode="auto">
          <a:xfrm>
            <a:off x="2905697" y="3689350"/>
            <a:ext cx="193675" cy="0"/>
          </a:xfrm>
          <a:prstGeom prst="line">
            <a:avLst/>
          </a:prstGeom>
          <a:noFill/>
          <a:ln w="7938">
            <a:solidFill>
              <a:srgbClr val="000000"/>
            </a:solidFill>
            <a:round/>
            <a:headEnd/>
            <a:tailEnd/>
          </a:ln>
        </p:spPr>
        <p:txBody>
          <a:bodyPr/>
          <a:lstStyle/>
          <a:p>
            <a:endParaRPr lang="en-US"/>
          </a:p>
        </p:txBody>
      </p:sp>
      <p:sp>
        <p:nvSpPr>
          <p:cNvPr id="17" name="Line 14"/>
          <p:cNvSpPr>
            <a:spLocks noChangeShapeType="1"/>
          </p:cNvSpPr>
          <p:nvPr/>
        </p:nvSpPr>
        <p:spPr bwMode="auto">
          <a:xfrm>
            <a:off x="2905697" y="3322638"/>
            <a:ext cx="193675" cy="1587"/>
          </a:xfrm>
          <a:prstGeom prst="line">
            <a:avLst/>
          </a:prstGeom>
          <a:noFill/>
          <a:ln w="7938">
            <a:solidFill>
              <a:srgbClr val="000000"/>
            </a:solidFill>
            <a:round/>
            <a:headEnd/>
            <a:tailEnd/>
          </a:ln>
        </p:spPr>
        <p:txBody>
          <a:bodyPr/>
          <a:lstStyle/>
          <a:p>
            <a:endParaRPr lang="en-US"/>
          </a:p>
        </p:txBody>
      </p:sp>
      <p:sp>
        <p:nvSpPr>
          <p:cNvPr id="18" name="Line 15"/>
          <p:cNvSpPr>
            <a:spLocks noChangeShapeType="1"/>
          </p:cNvSpPr>
          <p:nvPr/>
        </p:nvSpPr>
        <p:spPr bwMode="auto">
          <a:xfrm flipV="1">
            <a:off x="495872" y="5784850"/>
            <a:ext cx="1587" cy="134938"/>
          </a:xfrm>
          <a:prstGeom prst="line">
            <a:avLst/>
          </a:prstGeom>
          <a:noFill/>
          <a:ln w="7938">
            <a:solidFill>
              <a:srgbClr val="000000"/>
            </a:solidFill>
            <a:round/>
            <a:headEnd/>
            <a:tailEnd/>
          </a:ln>
        </p:spPr>
        <p:txBody>
          <a:bodyPr/>
          <a:lstStyle/>
          <a:p>
            <a:endParaRPr lang="en-US"/>
          </a:p>
        </p:txBody>
      </p:sp>
      <p:sp>
        <p:nvSpPr>
          <p:cNvPr id="19" name="Line 16"/>
          <p:cNvSpPr>
            <a:spLocks noChangeShapeType="1"/>
          </p:cNvSpPr>
          <p:nvPr/>
        </p:nvSpPr>
        <p:spPr bwMode="auto">
          <a:xfrm flipV="1">
            <a:off x="1316609" y="5784850"/>
            <a:ext cx="0" cy="134938"/>
          </a:xfrm>
          <a:prstGeom prst="line">
            <a:avLst/>
          </a:prstGeom>
          <a:noFill/>
          <a:ln w="7938">
            <a:solidFill>
              <a:srgbClr val="000000"/>
            </a:solidFill>
            <a:round/>
            <a:headEnd/>
            <a:tailEnd/>
          </a:ln>
        </p:spPr>
        <p:txBody>
          <a:bodyPr/>
          <a:lstStyle/>
          <a:p>
            <a:endParaRPr lang="en-US"/>
          </a:p>
        </p:txBody>
      </p:sp>
      <p:sp>
        <p:nvSpPr>
          <p:cNvPr id="20" name="Line 17"/>
          <p:cNvSpPr>
            <a:spLocks noChangeShapeType="1"/>
          </p:cNvSpPr>
          <p:nvPr/>
        </p:nvSpPr>
        <p:spPr bwMode="auto">
          <a:xfrm flipV="1">
            <a:off x="2183384" y="5784850"/>
            <a:ext cx="1588" cy="134938"/>
          </a:xfrm>
          <a:prstGeom prst="line">
            <a:avLst/>
          </a:prstGeom>
          <a:noFill/>
          <a:ln w="7938">
            <a:solidFill>
              <a:srgbClr val="000000"/>
            </a:solidFill>
            <a:round/>
            <a:headEnd/>
            <a:tailEnd/>
          </a:ln>
        </p:spPr>
        <p:txBody>
          <a:bodyPr/>
          <a:lstStyle/>
          <a:p>
            <a:endParaRPr lang="en-US"/>
          </a:p>
        </p:txBody>
      </p:sp>
      <p:sp>
        <p:nvSpPr>
          <p:cNvPr id="21" name="Line 18"/>
          <p:cNvSpPr>
            <a:spLocks noChangeShapeType="1"/>
          </p:cNvSpPr>
          <p:nvPr/>
        </p:nvSpPr>
        <p:spPr bwMode="auto">
          <a:xfrm flipV="1">
            <a:off x="3870897" y="5784850"/>
            <a:ext cx="0" cy="134938"/>
          </a:xfrm>
          <a:prstGeom prst="line">
            <a:avLst/>
          </a:prstGeom>
          <a:noFill/>
          <a:ln w="7938">
            <a:solidFill>
              <a:srgbClr val="000000"/>
            </a:solidFill>
            <a:round/>
            <a:headEnd/>
            <a:tailEnd/>
          </a:ln>
        </p:spPr>
        <p:txBody>
          <a:bodyPr/>
          <a:lstStyle/>
          <a:p>
            <a:endParaRPr lang="en-US"/>
          </a:p>
        </p:txBody>
      </p:sp>
      <p:sp>
        <p:nvSpPr>
          <p:cNvPr id="22" name="Line 19"/>
          <p:cNvSpPr>
            <a:spLocks noChangeShapeType="1"/>
          </p:cNvSpPr>
          <p:nvPr/>
        </p:nvSpPr>
        <p:spPr bwMode="auto">
          <a:xfrm flipV="1">
            <a:off x="4699572" y="5784850"/>
            <a:ext cx="1587" cy="134938"/>
          </a:xfrm>
          <a:prstGeom prst="line">
            <a:avLst/>
          </a:prstGeom>
          <a:noFill/>
          <a:ln w="7938">
            <a:solidFill>
              <a:srgbClr val="000000"/>
            </a:solidFill>
            <a:round/>
            <a:headEnd/>
            <a:tailEnd/>
          </a:ln>
        </p:spPr>
        <p:txBody>
          <a:bodyPr/>
          <a:lstStyle/>
          <a:p>
            <a:endParaRPr lang="en-US"/>
          </a:p>
        </p:txBody>
      </p:sp>
      <p:sp>
        <p:nvSpPr>
          <p:cNvPr id="23" name="Line 20"/>
          <p:cNvSpPr>
            <a:spLocks noChangeShapeType="1"/>
          </p:cNvSpPr>
          <p:nvPr/>
        </p:nvSpPr>
        <p:spPr bwMode="auto">
          <a:xfrm flipV="1">
            <a:off x="5564759" y="5784850"/>
            <a:ext cx="1588" cy="134938"/>
          </a:xfrm>
          <a:prstGeom prst="line">
            <a:avLst/>
          </a:prstGeom>
          <a:noFill/>
          <a:ln w="7938">
            <a:solidFill>
              <a:srgbClr val="000000"/>
            </a:solidFill>
            <a:round/>
            <a:headEnd/>
            <a:tailEnd/>
          </a:ln>
        </p:spPr>
        <p:txBody>
          <a:bodyPr/>
          <a:lstStyle/>
          <a:p>
            <a:endParaRPr lang="en-US"/>
          </a:p>
        </p:txBody>
      </p:sp>
      <p:sp>
        <p:nvSpPr>
          <p:cNvPr id="24" name="Rectangle 21"/>
          <p:cNvSpPr>
            <a:spLocks noChangeArrowheads="1"/>
          </p:cNvSpPr>
          <p:nvPr/>
        </p:nvSpPr>
        <p:spPr bwMode="auto">
          <a:xfrm>
            <a:off x="714420" y="6156141"/>
            <a:ext cx="560923" cy="184666"/>
          </a:xfrm>
          <a:prstGeom prst="rect">
            <a:avLst/>
          </a:prstGeom>
          <a:noFill/>
          <a:ln w="9525">
            <a:noFill/>
            <a:miter lim="800000"/>
            <a:headEnd/>
            <a:tailEnd/>
          </a:ln>
        </p:spPr>
        <p:txBody>
          <a:bodyPr wrap="none" lIns="0" tIns="0" rIns="0" bIns="0">
            <a:spAutoFit/>
          </a:bodyPr>
          <a:lstStyle/>
          <a:p>
            <a:pPr algn="l"/>
            <a:r>
              <a:rPr lang="en-US" sz="1200" b="1" dirty="0">
                <a:solidFill>
                  <a:schemeClr val="tx1">
                    <a:lumMod val="60000"/>
                    <a:lumOff val="40000"/>
                  </a:schemeClr>
                </a:solidFill>
              </a:rPr>
              <a:t>Boosting</a:t>
            </a:r>
          </a:p>
        </p:txBody>
      </p:sp>
      <p:sp>
        <p:nvSpPr>
          <p:cNvPr id="25" name="Rectangle 22"/>
          <p:cNvSpPr>
            <a:spLocks noChangeArrowheads="1"/>
          </p:cNvSpPr>
          <p:nvPr/>
        </p:nvSpPr>
        <p:spPr bwMode="auto">
          <a:xfrm>
            <a:off x="4771009" y="6183477"/>
            <a:ext cx="503343" cy="184666"/>
          </a:xfrm>
          <a:prstGeom prst="rect">
            <a:avLst/>
          </a:prstGeom>
          <a:noFill/>
          <a:ln w="9525">
            <a:noFill/>
            <a:miter lim="800000"/>
            <a:headEnd/>
            <a:tailEnd/>
          </a:ln>
        </p:spPr>
        <p:txBody>
          <a:bodyPr wrap="none" lIns="0" tIns="0" rIns="0" bIns="0">
            <a:spAutoFit/>
          </a:bodyPr>
          <a:lstStyle/>
          <a:p>
            <a:pPr algn="l"/>
            <a:r>
              <a:rPr lang="en-US" sz="1200" b="1" dirty="0">
                <a:solidFill>
                  <a:schemeClr val="tx1">
                    <a:lumMod val="60000"/>
                    <a:lumOff val="40000"/>
                  </a:schemeClr>
                </a:solidFill>
              </a:rPr>
              <a:t>Bucking</a:t>
            </a:r>
          </a:p>
        </p:txBody>
      </p:sp>
      <p:sp>
        <p:nvSpPr>
          <p:cNvPr id="26" name="Line 23"/>
          <p:cNvSpPr>
            <a:spLocks noChangeShapeType="1"/>
          </p:cNvSpPr>
          <p:nvPr/>
        </p:nvSpPr>
        <p:spPr bwMode="auto">
          <a:xfrm flipV="1">
            <a:off x="2905697" y="2947988"/>
            <a:ext cx="193675" cy="0"/>
          </a:xfrm>
          <a:prstGeom prst="line">
            <a:avLst/>
          </a:prstGeom>
          <a:noFill/>
          <a:ln w="7938">
            <a:solidFill>
              <a:srgbClr val="000000"/>
            </a:solidFill>
            <a:round/>
            <a:headEnd/>
            <a:tailEnd/>
          </a:ln>
        </p:spPr>
        <p:txBody>
          <a:bodyPr/>
          <a:lstStyle/>
          <a:p>
            <a:endParaRPr lang="en-US"/>
          </a:p>
        </p:txBody>
      </p:sp>
      <p:sp>
        <p:nvSpPr>
          <p:cNvPr id="27" name="Line 24"/>
          <p:cNvSpPr>
            <a:spLocks noChangeShapeType="1"/>
          </p:cNvSpPr>
          <p:nvPr/>
        </p:nvSpPr>
        <p:spPr bwMode="auto">
          <a:xfrm>
            <a:off x="2905697" y="4375150"/>
            <a:ext cx="193675" cy="0"/>
          </a:xfrm>
          <a:prstGeom prst="line">
            <a:avLst/>
          </a:prstGeom>
          <a:noFill/>
          <a:ln w="7938">
            <a:solidFill>
              <a:srgbClr val="000000"/>
            </a:solidFill>
            <a:round/>
            <a:headEnd/>
            <a:tailEnd/>
          </a:ln>
        </p:spPr>
        <p:txBody>
          <a:bodyPr/>
          <a:lstStyle/>
          <a:p>
            <a:endParaRPr lang="en-US"/>
          </a:p>
        </p:txBody>
      </p:sp>
      <p:sp>
        <p:nvSpPr>
          <p:cNvPr id="28" name="Line 25"/>
          <p:cNvSpPr>
            <a:spLocks noChangeShapeType="1"/>
          </p:cNvSpPr>
          <p:nvPr/>
        </p:nvSpPr>
        <p:spPr bwMode="auto">
          <a:xfrm flipV="1">
            <a:off x="2905697" y="4008438"/>
            <a:ext cx="193675" cy="1587"/>
          </a:xfrm>
          <a:prstGeom prst="line">
            <a:avLst/>
          </a:prstGeom>
          <a:noFill/>
          <a:ln w="7938">
            <a:solidFill>
              <a:srgbClr val="000000"/>
            </a:solidFill>
            <a:round/>
            <a:headEnd/>
            <a:tailEnd/>
          </a:ln>
        </p:spPr>
        <p:txBody>
          <a:bodyPr/>
          <a:lstStyle/>
          <a:p>
            <a:endParaRPr lang="en-US"/>
          </a:p>
        </p:txBody>
      </p:sp>
      <p:sp>
        <p:nvSpPr>
          <p:cNvPr id="29" name="Line 26"/>
          <p:cNvSpPr>
            <a:spLocks noChangeShapeType="1"/>
          </p:cNvSpPr>
          <p:nvPr/>
        </p:nvSpPr>
        <p:spPr bwMode="auto">
          <a:xfrm>
            <a:off x="2905697" y="5064125"/>
            <a:ext cx="193675" cy="1588"/>
          </a:xfrm>
          <a:prstGeom prst="line">
            <a:avLst/>
          </a:prstGeom>
          <a:noFill/>
          <a:ln w="7938">
            <a:solidFill>
              <a:srgbClr val="000000"/>
            </a:solidFill>
            <a:round/>
            <a:headEnd/>
            <a:tailEnd/>
          </a:ln>
        </p:spPr>
        <p:txBody>
          <a:bodyPr/>
          <a:lstStyle/>
          <a:p>
            <a:endParaRPr lang="en-US"/>
          </a:p>
        </p:txBody>
      </p:sp>
      <p:sp>
        <p:nvSpPr>
          <p:cNvPr id="30" name="Line 27"/>
          <p:cNvSpPr>
            <a:spLocks noChangeShapeType="1"/>
          </p:cNvSpPr>
          <p:nvPr/>
        </p:nvSpPr>
        <p:spPr bwMode="auto">
          <a:xfrm>
            <a:off x="2905697" y="4699000"/>
            <a:ext cx="193675" cy="1588"/>
          </a:xfrm>
          <a:prstGeom prst="line">
            <a:avLst/>
          </a:prstGeom>
          <a:noFill/>
          <a:ln w="7938">
            <a:solidFill>
              <a:srgbClr val="000000"/>
            </a:solidFill>
            <a:round/>
            <a:headEnd/>
            <a:tailEnd/>
          </a:ln>
        </p:spPr>
        <p:txBody>
          <a:bodyPr/>
          <a:lstStyle/>
          <a:p>
            <a:endParaRPr lang="en-US"/>
          </a:p>
        </p:txBody>
      </p:sp>
      <p:sp>
        <p:nvSpPr>
          <p:cNvPr id="31" name="Line 28"/>
          <p:cNvSpPr>
            <a:spLocks noChangeShapeType="1"/>
          </p:cNvSpPr>
          <p:nvPr/>
        </p:nvSpPr>
        <p:spPr bwMode="auto">
          <a:xfrm>
            <a:off x="2905697" y="2611438"/>
            <a:ext cx="193675" cy="0"/>
          </a:xfrm>
          <a:prstGeom prst="line">
            <a:avLst/>
          </a:prstGeom>
          <a:noFill/>
          <a:ln w="7938">
            <a:solidFill>
              <a:srgbClr val="000000"/>
            </a:solidFill>
            <a:round/>
            <a:headEnd/>
            <a:tailEnd/>
          </a:ln>
        </p:spPr>
        <p:txBody>
          <a:bodyPr/>
          <a:lstStyle/>
          <a:p>
            <a:endParaRPr lang="en-US"/>
          </a:p>
        </p:txBody>
      </p:sp>
      <p:sp>
        <p:nvSpPr>
          <p:cNvPr id="32" name="Line 29"/>
          <p:cNvSpPr>
            <a:spLocks noChangeShapeType="1"/>
          </p:cNvSpPr>
          <p:nvPr/>
        </p:nvSpPr>
        <p:spPr bwMode="auto">
          <a:xfrm>
            <a:off x="2905697" y="2268538"/>
            <a:ext cx="193675" cy="0"/>
          </a:xfrm>
          <a:prstGeom prst="line">
            <a:avLst/>
          </a:prstGeom>
          <a:noFill/>
          <a:ln w="7938">
            <a:solidFill>
              <a:srgbClr val="000000"/>
            </a:solidFill>
            <a:round/>
            <a:headEnd/>
            <a:tailEnd/>
          </a:ln>
        </p:spPr>
        <p:txBody>
          <a:bodyPr/>
          <a:lstStyle/>
          <a:p>
            <a:endParaRPr lang="en-US"/>
          </a:p>
        </p:txBody>
      </p:sp>
      <p:sp>
        <p:nvSpPr>
          <p:cNvPr id="33" name="Rectangle 30"/>
          <p:cNvSpPr>
            <a:spLocks noChangeArrowheads="1"/>
          </p:cNvSpPr>
          <p:nvPr/>
        </p:nvSpPr>
        <p:spPr bwMode="auto">
          <a:xfrm>
            <a:off x="2622868" y="3598863"/>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1.00</a:t>
            </a:r>
          </a:p>
        </p:txBody>
      </p:sp>
      <p:sp>
        <p:nvSpPr>
          <p:cNvPr id="34" name="Rectangle 31"/>
          <p:cNvSpPr>
            <a:spLocks noChangeArrowheads="1"/>
          </p:cNvSpPr>
          <p:nvPr/>
        </p:nvSpPr>
        <p:spPr bwMode="auto">
          <a:xfrm>
            <a:off x="2622868" y="3240088"/>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1.01</a:t>
            </a:r>
          </a:p>
        </p:txBody>
      </p:sp>
      <p:sp>
        <p:nvSpPr>
          <p:cNvPr id="35" name="Rectangle 32"/>
          <p:cNvSpPr>
            <a:spLocks noChangeArrowheads="1"/>
          </p:cNvSpPr>
          <p:nvPr/>
        </p:nvSpPr>
        <p:spPr bwMode="auto">
          <a:xfrm>
            <a:off x="2622868" y="2868613"/>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1.02</a:t>
            </a:r>
          </a:p>
        </p:txBody>
      </p:sp>
      <p:sp>
        <p:nvSpPr>
          <p:cNvPr id="36" name="Rectangle 33"/>
          <p:cNvSpPr>
            <a:spLocks noChangeArrowheads="1"/>
          </p:cNvSpPr>
          <p:nvPr/>
        </p:nvSpPr>
        <p:spPr bwMode="auto">
          <a:xfrm>
            <a:off x="2622868" y="2532063"/>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1.03</a:t>
            </a:r>
          </a:p>
        </p:txBody>
      </p:sp>
      <p:sp>
        <p:nvSpPr>
          <p:cNvPr id="37" name="Rectangle 34"/>
          <p:cNvSpPr>
            <a:spLocks noChangeArrowheads="1"/>
          </p:cNvSpPr>
          <p:nvPr/>
        </p:nvSpPr>
        <p:spPr bwMode="auto">
          <a:xfrm>
            <a:off x="2622868" y="2179638"/>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1.04</a:t>
            </a:r>
          </a:p>
        </p:txBody>
      </p:sp>
      <p:sp>
        <p:nvSpPr>
          <p:cNvPr id="38" name="Rectangle 35"/>
          <p:cNvSpPr>
            <a:spLocks noChangeArrowheads="1"/>
          </p:cNvSpPr>
          <p:nvPr/>
        </p:nvSpPr>
        <p:spPr bwMode="auto">
          <a:xfrm>
            <a:off x="3144076" y="4984750"/>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0.96</a:t>
            </a:r>
          </a:p>
        </p:txBody>
      </p:sp>
      <p:sp>
        <p:nvSpPr>
          <p:cNvPr id="39" name="Rectangle 36"/>
          <p:cNvSpPr>
            <a:spLocks noChangeArrowheads="1"/>
          </p:cNvSpPr>
          <p:nvPr/>
        </p:nvSpPr>
        <p:spPr bwMode="auto">
          <a:xfrm>
            <a:off x="3144076" y="4619625"/>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0.97</a:t>
            </a:r>
          </a:p>
        </p:txBody>
      </p:sp>
      <p:sp>
        <p:nvSpPr>
          <p:cNvPr id="40" name="Rectangle 37"/>
          <p:cNvSpPr>
            <a:spLocks noChangeArrowheads="1"/>
          </p:cNvSpPr>
          <p:nvPr/>
        </p:nvSpPr>
        <p:spPr bwMode="auto">
          <a:xfrm>
            <a:off x="3144076" y="4295775"/>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0.98</a:t>
            </a:r>
          </a:p>
        </p:txBody>
      </p:sp>
      <p:sp>
        <p:nvSpPr>
          <p:cNvPr id="41" name="Rectangle 38"/>
          <p:cNvSpPr>
            <a:spLocks noChangeArrowheads="1"/>
          </p:cNvSpPr>
          <p:nvPr/>
        </p:nvSpPr>
        <p:spPr bwMode="auto">
          <a:xfrm>
            <a:off x="3144076" y="3927475"/>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0.99</a:t>
            </a:r>
          </a:p>
        </p:txBody>
      </p:sp>
      <p:sp>
        <p:nvSpPr>
          <p:cNvPr id="42" name="Rectangle 39"/>
          <p:cNvSpPr>
            <a:spLocks noChangeArrowheads="1"/>
          </p:cNvSpPr>
          <p:nvPr/>
        </p:nvSpPr>
        <p:spPr bwMode="auto">
          <a:xfrm>
            <a:off x="864696" y="2879209"/>
            <a:ext cx="675378" cy="184666"/>
          </a:xfrm>
          <a:prstGeom prst="rect">
            <a:avLst/>
          </a:prstGeom>
          <a:noFill/>
          <a:ln w="9525">
            <a:noFill/>
            <a:miter lim="800000"/>
            <a:headEnd/>
            <a:tailEnd/>
          </a:ln>
        </p:spPr>
        <p:txBody>
          <a:bodyPr wrap="none" lIns="0" tIns="0" rIns="0" bIns="0">
            <a:spAutoFit/>
          </a:bodyPr>
          <a:lstStyle/>
          <a:p>
            <a:pPr algn="l"/>
            <a:r>
              <a:rPr lang="en-US" sz="1200" dirty="0" err="1">
                <a:solidFill>
                  <a:srgbClr val="000000"/>
                </a:solidFill>
              </a:rPr>
              <a:t>Voltage</a:t>
            </a:r>
            <a:r>
              <a:rPr lang="en-US" sz="1200" baseline="-25000" dirty="0" err="1">
                <a:solidFill>
                  <a:srgbClr val="000000"/>
                </a:solidFill>
              </a:rPr>
              <a:t>Ref</a:t>
            </a:r>
            <a:r>
              <a:rPr lang="en-US" sz="1200" dirty="0">
                <a:solidFill>
                  <a:srgbClr val="000000"/>
                </a:solidFill>
              </a:rPr>
              <a:t>  </a:t>
            </a:r>
            <a:endParaRPr lang="en-US" dirty="0"/>
          </a:p>
        </p:txBody>
      </p:sp>
      <p:sp>
        <p:nvSpPr>
          <p:cNvPr id="44" name="Rectangle 41"/>
          <p:cNvSpPr>
            <a:spLocks noChangeArrowheads="1"/>
          </p:cNvSpPr>
          <p:nvPr/>
        </p:nvSpPr>
        <p:spPr bwMode="auto">
          <a:xfrm>
            <a:off x="2580259" y="1417638"/>
            <a:ext cx="756617" cy="184666"/>
          </a:xfrm>
          <a:prstGeom prst="rect">
            <a:avLst/>
          </a:prstGeom>
          <a:noFill/>
          <a:ln w="9525">
            <a:noFill/>
            <a:miter lim="800000"/>
            <a:headEnd/>
            <a:tailEnd/>
          </a:ln>
        </p:spPr>
        <p:txBody>
          <a:bodyPr wrap="none" lIns="0" tIns="0" rIns="0" bIns="0">
            <a:spAutoFit/>
          </a:bodyPr>
          <a:lstStyle/>
          <a:p>
            <a:pPr algn="l"/>
            <a:r>
              <a:rPr lang="en-US" sz="1200">
                <a:solidFill>
                  <a:schemeClr val="tx1">
                    <a:lumMod val="75000"/>
                  </a:schemeClr>
                </a:solidFill>
              </a:rPr>
              <a:t>Voltage (pu)</a:t>
            </a:r>
            <a:endParaRPr lang="en-US">
              <a:solidFill>
                <a:schemeClr val="tx1">
                  <a:lumMod val="75000"/>
                </a:schemeClr>
              </a:solidFill>
            </a:endParaRPr>
          </a:p>
        </p:txBody>
      </p:sp>
      <p:sp>
        <p:nvSpPr>
          <p:cNvPr id="45" name="Rectangle 44"/>
          <p:cNvSpPr>
            <a:spLocks noChangeArrowheads="1"/>
          </p:cNvSpPr>
          <p:nvPr/>
        </p:nvSpPr>
        <p:spPr bwMode="auto">
          <a:xfrm>
            <a:off x="2069084" y="5900738"/>
            <a:ext cx="133050" cy="169277"/>
          </a:xfrm>
          <a:prstGeom prst="rect">
            <a:avLst/>
          </a:prstGeom>
          <a:noFill/>
          <a:ln w="9525">
            <a:noFill/>
            <a:miter lim="800000"/>
            <a:headEnd/>
            <a:tailEnd/>
          </a:ln>
        </p:spPr>
        <p:txBody>
          <a:bodyPr wrap="none" lIns="0" tIns="0" rIns="0" bIns="0">
            <a:spAutoFit/>
          </a:bodyPr>
          <a:lstStyle/>
          <a:p>
            <a:pPr algn="l"/>
            <a:r>
              <a:rPr lang="en-US" sz="1100">
                <a:solidFill>
                  <a:schemeClr val="tx1">
                    <a:lumMod val="75000"/>
                  </a:schemeClr>
                </a:solidFill>
              </a:rPr>
              <a:t>1x</a:t>
            </a:r>
          </a:p>
        </p:txBody>
      </p:sp>
      <p:sp>
        <p:nvSpPr>
          <p:cNvPr id="46" name="Rectangle 45"/>
          <p:cNvSpPr>
            <a:spLocks noChangeArrowheads="1"/>
          </p:cNvSpPr>
          <p:nvPr/>
        </p:nvSpPr>
        <p:spPr bwMode="auto">
          <a:xfrm>
            <a:off x="1248347" y="5900738"/>
            <a:ext cx="133050" cy="169277"/>
          </a:xfrm>
          <a:prstGeom prst="rect">
            <a:avLst/>
          </a:prstGeom>
          <a:noFill/>
          <a:ln w="9525">
            <a:noFill/>
            <a:miter lim="800000"/>
            <a:headEnd/>
            <a:tailEnd/>
          </a:ln>
        </p:spPr>
        <p:txBody>
          <a:bodyPr wrap="none" lIns="0" tIns="0" rIns="0" bIns="0">
            <a:spAutoFit/>
          </a:bodyPr>
          <a:lstStyle/>
          <a:p>
            <a:pPr algn="l"/>
            <a:r>
              <a:rPr lang="en-US" sz="1100">
                <a:solidFill>
                  <a:schemeClr val="tx1">
                    <a:lumMod val="75000"/>
                  </a:schemeClr>
                </a:solidFill>
              </a:rPr>
              <a:t>2x</a:t>
            </a:r>
          </a:p>
        </p:txBody>
      </p:sp>
      <p:sp>
        <p:nvSpPr>
          <p:cNvPr id="47" name="Rectangle 46"/>
          <p:cNvSpPr>
            <a:spLocks noChangeArrowheads="1"/>
          </p:cNvSpPr>
          <p:nvPr/>
        </p:nvSpPr>
        <p:spPr bwMode="auto">
          <a:xfrm>
            <a:off x="381572" y="5900738"/>
            <a:ext cx="133050" cy="169277"/>
          </a:xfrm>
          <a:prstGeom prst="rect">
            <a:avLst/>
          </a:prstGeom>
          <a:noFill/>
          <a:ln w="9525">
            <a:noFill/>
            <a:miter lim="800000"/>
            <a:headEnd/>
            <a:tailEnd/>
          </a:ln>
        </p:spPr>
        <p:txBody>
          <a:bodyPr wrap="none" lIns="0" tIns="0" rIns="0" bIns="0">
            <a:spAutoFit/>
          </a:bodyPr>
          <a:lstStyle/>
          <a:p>
            <a:pPr algn="l"/>
            <a:r>
              <a:rPr lang="en-US" sz="1100" dirty="0">
                <a:solidFill>
                  <a:schemeClr val="tx1">
                    <a:lumMod val="75000"/>
                  </a:schemeClr>
                </a:solidFill>
              </a:rPr>
              <a:t>3x</a:t>
            </a:r>
          </a:p>
        </p:txBody>
      </p:sp>
      <p:sp>
        <p:nvSpPr>
          <p:cNvPr id="48" name="Rectangle 47"/>
          <p:cNvSpPr>
            <a:spLocks noChangeArrowheads="1"/>
          </p:cNvSpPr>
          <p:nvPr/>
        </p:nvSpPr>
        <p:spPr bwMode="auto">
          <a:xfrm>
            <a:off x="3802634" y="5900738"/>
            <a:ext cx="133050" cy="169277"/>
          </a:xfrm>
          <a:prstGeom prst="rect">
            <a:avLst/>
          </a:prstGeom>
          <a:noFill/>
          <a:ln w="9525">
            <a:noFill/>
            <a:miter lim="800000"/>
            <a:headEnd/>
            <a:tailEnd/>
          </a:ln>
        </p:spPr>
        <p:txBody>
          <a:bodyPr wrap="none" lIns="0" tIns="0" rIns="0" bIns="0">
            <a:spAutoFit/>
          </a:bodyPr>
          <a:lstStyle/>
          <a:p>
            <a:pPr algn="l"/>
            <a:r>
              <a:rPr lang="en-US" sz="1100" dirty="0">
                <a:solidFill>
                  <a:schemeClr val="tx1">
                    <a:lumMod val="75000"/>
                  </a:schemeClr>
                </a:solidFill>
              </a:rPr>
              <a:t>1x</a:t>
            </a:r>
          </a:p>
        </p:txBody>
      </p:sp>
      <p:sp>
        <p:nvSpPr>
          <p:cNvPr id="49" name="Rectangle 48"/>
          <p:cNvSpPr>
            <a:spLocks noChangeArrowheads="1"/>
          </p:cNvSpPr>
          <p:nvPr/>
        </p:nvSpPr>
        <p:spPr bwMode="auto">
          <a:xfrm>
            <a:off x="4583684" y="5900738"/>
            <a:ext cx="133050" cy="169277"/>
          </a:xfrm>
          <a:prstGeom prst="rect">
            <a:avLst/>
          </a:prstGeom>
          <a:noFill/>
          <a:ln w="9525">
            <a:noFill/>
            <a:miter lim="800000"/>
            <a:headEnd/>
            <a:tailEnd/>
          </a:ln>
        </p:spPr>
        <p:txBody>
          <a:bodyPr wrap="none" lIns="0" tIns="0" rIns="0" bIns="0">
            <a:spAutoFit/>
          </a:bodyPr>
          <a:lstStyle/>
          <a:p>
            <a:pPr algn="l"/>
            <a:r>
              <a:rPr lang="en-US" sz="1100">
                <a:solidFill>
                  <a:schemeClr val="tx1">
                    <a:lumMod val="75000"/>
                  </a:schemeClr>
                </a:solidFill>
              </a:rPr>
              <a:t>2x</a:t>
            </a:r>
          </a:p>
        </p:txBody>
      </p:sp>
      <p:sp>
        <p:nvSpPr>
          <p:cNvPr id="50" name="Rectangle 49"/>
          <p:cNvSpPr>
            <a:spLocks noChangeArrowheads="1"/>
          </p:cNvSpPr>
          <p:nvPr/>
        </p:nvSpPr>
        <p:spPr bwMode="auto">
          <a:xfrm>
            <a:off x="5448872" y="5900738"/>
            <a:ext cx="133050" cy="169277"/>
          </a:xfrm>
          <a:prstGeom prst="rect">
            <a:avLst/>
          </a:prstGeom>
          <a:noFill/>
          <a:ln w="9525">
            <a:noFill/>
            <a:miter lim="800000"/>
            <a:headEnd/>
            <a:tailEnd/>
          </a:ln>
        </p:spPr>
        <p:txBody>
          <a:bodyPr wrap="none" lIns="0" tIns="0" rIns="0" bIns="0">
            <a:spAutoFit/>
          </a:bodyPr>
          <a:lstStyle/>
          <a:p>
            <a:pPr algn="l"/>
            <a:r>
              <a:rPr lang="en-US" sz="1100">
                <a:solidFill>
                  <a:schemeClr val="tx1">
                    <a:lumMod val="75000"/>
                  </a:schemeClr>
                </a:solidFill>
              </a:rPr>
              <a:t>3x</a:t>
            </a:r>
          </a:p>
        </p:txBody>
      </p:sp>
      <p:sp>
        <p:nvSpPr>
          <p:cNvPr id="51" name="Freeform 50"/>
          <p:cNvSpPr>
            <a:spLocks noEditPoints="1"/>
          </p:cNvSpPr>
          <p:nvPr/>
        </p:nvSpPr>
        <p:spPr bwMode="auto">
          <a:xfrm>
            <a:off x="1308672" y="3133725"/>
            <a:ext cx="1644650" cy="517525"/>
          </a:xfrm>
          <a:custGeom>
            <a:avLst/>
            <a:gdLst>
              <a:gd name="T0" fmla="*/ 10108 w 1139"/>
              <a:gd name="T1" fmla="*/ 0 h 359"/>
              <a:gd name="T2" fmla="*/ 1597000 w 1139"/>
              <a:gd name="T3" fmla="*/ 487252 h 359"/>
              <a:gd name="T4" fmla="*/ 1597000 w 1139"/>
              <a:gd name="T5" fmla="*/ 490135 h 359"/>
              <a:gd name="T6" fmla="*/ 1599888 w 1139"/>
              <a:gd name="T7" fmla="*/ 490135 h 359"/>
              <a:gd name="T8" fmla="*/ 1599888 w 1139"/>
              <a:gd name="T9" fmla="*/ 493018 h 359"/>
              <a:gd name="T10" fmla="*/ 1599888 w 1139"/>
              <a:gd name="T11" fmla="*/ 494460 h 359"/>
              <a:gd name="T12" fmla="*/ 1599888 w 1139"/>
              <a:gd name="T13" fmla="*/ 497343 h 359"/>
              <a:gd name="T14" fmla="*/ 1597000 w 1139"/>
              <a:gd name="T15" fmla="*/ 497343 h 359"/>
              <a:gd name="T16" fmla="*/ 1595556 w 1139"/>
              <a:gd name="T17" fmla="*/ 497343 h 359"/>
              <a:gd name="T18" fmla="*/ 1592668 w 1139"/>
              <a:gd name="T19" fmla="*/ 497343 h 359"/>
              <a:gd name="T20" fmla="*/ 4332 w 1139"/>
              <a:gd name="T21" fmla="*/ 8649 h 359"/>
              <a:gd name="T22" fmla="*/ 2888 w 1139"/>
              <a:gd name="T23" fmla="*/ 8649 h 359"/>
              <a:gd name="T24" fmla="*/ 2888 w 1139"/>
              <a:gd name="T25" fmla="*/ 7208 h 359"/>
              <a:gd name="T26" fmla="*/ 0 w 1139"/>
              <a:gd name="T27" fmla="*/ 4325 h 359"/>
              <a:gd name="T28" fmla="*/ 2888 w 1139"/>
              <a:gd name="T29" fmla="*/ 1442 h 359"/>
              <a:gd name="T30" fmla="*/ 2888 w 1139"/>
              <a:gd name="T31" fmla="*/ 1442 h 359"/>
              <a:gd name="T32" fmla="*/ 4332 w 1139"/>
              <a:gd name="T33" fmla="*/ 0 h 359"/>
              <a:gd name="T34" fmla="*/ 4332 w 1139"/>
              <a:gd name="T35" fmla="*/ 0 h 359"/>
              <a:gd name="T36" fmla="*/ 10108 w 1139"/>
              <a:gd name="T37" fmla="*/ 0 h 359"/>
              <a:gd name="T38" fmla="*/ 10108 w 1139"/>
              <a:gd name="T39" fmla="*/ 0 h 359"/>
              <a:gd name="T40" fmla="*/ 1595556 w 1139"/>
              <a:gd name="T41" fmla="*/ 462745 h 359"/>
              <a:gd name="T42" fmla="*/ 1644650 w 1139"/>
              <a:gd name="T43" fmla="*/ 508876 h 359"/>
              <a:gd name="T44" fmla="*/ 1575341 w 1139"/>
              <a:gd name="T45" fmla="*/ 517525 h 359"/>
              <a:gd name="T46" fmla="*/ 1595556 w 1139"/>
              <a:gd name="T47" fmla="*/ 462745 h 35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39"/>
              <a:gd name="T73" fmla="*/ 0 h 359"/>
              <a:gd name="T74" fmla="*/ 1139 w 1139"/>
              <a:gd name="T75" fmla="*/ 359 h 35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39" h="359">
                <a:moveTo>
                  <a:pt x="7" y="0"/>
                </a:moveTo>
                <a:lnTo>
                  <a:pt x="1106" y="338"/>
                </a:lnTo>
                <a:lnTo>
                  <a:pt x="1106" y="340"/>
                </a:lnTo>
                <a:lnTo>
                  <a:pt x="1108" y="340"/>
                </a:lnTo>
                <a:lnTo>
                  <a:pt x="1108" y="342"/>
                </a:lnTo>
                <a:lnTo>
                  <a:pt x="1108" y="343"/>
                </a:lnTo>
                <a:lnTo>
                  <a:pt x="1108" y="345"/>
                </a:lnTo>
                <a:lnTo>
                  <a:pt x="1106" y="345"/>
                </a:lnTo>
                <a:lnTo>
                  <a:pt x="1105" y="345"/>
                </a:lnTo>
                <a:lnTo>
                  <a:pt x="1103" y="345"/>
                </a:lnTo>
                <a:lnTo>
                  <a:pt x="3" y="6"/>
                </a:lnTo>
                <a:lnTo>
                  <a:pt x="2" y="6"/>
                </a:lnTo>
                <a:lnTo>
                  <a:pt x="2" y="5"/>
                </a:lnTo>
                <a:lnTo>
                  <a:pt x="0" y="3"/>
                </a:lnTo>
                <a:lnTo>
                  <a:pt x="2" y="1"/>
                </a:lnTo>
                <a:lnTo>
                  <a:pt x="3" y="0"/>
                </a:lnTo>
                <a:lnTo>
                  <a:pt x="7" y="0"/>
                </a:lnTo>
                <a:close/>
                <a:moveTo>
                  <a:pt x="1105" y="321"/>
                </a:moveTo>
                <a:lnTo>
                  <a:pt x="1139" y="353"/>
                </a:lnTo>
                <a:lnTo>
                  <a:pt x="1091" y="359"/>
                </a:lnTo>
                <a:lnTo>
                  <a:pt x="1105" y="321"/>
                </a:lnTo>
                <a:close/>
              </a:path>
            </a:pathLst>
          </a:custGeom>
          <a:solidFill>
            <a:srgbClr val="000000"/>
          </a:solidFill>
          <a:ln w="3175">
            <a:solidFill>
              <a:srgbClr val="000000"/>
            </a:solidFill>
            <a:round/>
            <a:headEnd/>
            <a:tailEnd/>
          </a:ln>
        </p:spPr>
        <p:txBody>
          <a:bodyPr/>
          <a:lstStyle/>
          <a:p>
            <a:endParaRPr lang="en-US"/>
          </a:p>
        </p:txBody>
      </p:sp>
      <p:sp>
        <p:nvSpPr>
          <p:cNvPr id="57" name="Line 66"/>
          <p:cNvSpPr>
            <a:spLocks noChangeShapeType="1"/>
          </p:cNvSpPr>
          <p:nvPr/>
        </p:nvSpPr>
        <p:spPr bwMode="auto">
          <a:xfrm>
            <a:off x="2905697" y="5429250"/>
            <a:ext cx="193675" cy="0"/>
          </a:xfrm>
          <a:prstGeom prst="line">
            <a:avLst/>
          </a:prstGeom>
          <a:noFill/>
          <a:ln w="7938">
            <a:solidFill>
              <a:srgbClr val="000000"/>
            </a:solidFill>
            <a:round/>
            <a:headEnd/>
            <a:tailEnd/>
          </a:ln>
        </p:spPr>
        <p:txBody>
          <a:bodyPr/>
          <a:lstStyle/>
          <a:p>
            <a:endParaRPr lang="en-US"/>
          </a:p>
        </p:txBody>
      </p:sp>
      <p:sp>
        <p:nvSpPr>
          <p:cNvPr id="58" name="Line 69"/>
          <p:cNvSpPr>
            <a:spLocks noChangeShapeType="1"/>
          </p:cNvSpPr>
          <p:nvPr/>
        </p:nvSpPr>
        <p:spPr bwMode="auto">
          <a:xfrm>
            <a:off x="2905697" y="1903413"/>
            <a:ext cx="193675" cy="1587"/>
          </a:xfrm>
          <a:prstGeom prst="line">
            <a:avLst/>
          </a:prstGeom>
          <a:noFill/>
          <a:ln w="7938">
            <a:solidFill>
              <a:srgbClr val="000000"/>
            </a:solidFill>
            <a:round/>
            <a:headEnd/>
            <a:tailEnd/>
          </a:ln>
        </p:spPr>
        <p:txBody>
          <a:bodyPr/>
          <a:lstStyle/>
          <a:p>
            <a:endParaRPr lang="en-US"/>
          </a:p>
        </p:txBody>
      </p:sp>
      <p:sp>
        <p:nvSpPr>
          <p:cNvPr id="59" name="Rectangle 70"/>
          <p:cNvSpPr>
            <a:spLocks noChangeArrowheads="1"/>
          </p:cNvSpPr>
          <p:nvPr/>
        </p:nvSpPr>
        <p:spPr bwMode="auto">
          <a:xfrm>
            <a:off x="2622868" y="1814513"/>
            <a:ext cx="229230" cy="153888"/>
          </a:xfrm>
          <a:prstGeom prst="rect">
            <a:avLst/>
          </a:prstGeom>
          <a:noFill/>
          <a:ln w="9525">
            <a:noFill/>
            <a:miter lim="800000"/>
            <a:headEnd/>
            <a:tailEnd/>
          </a:ln>
        </p:spPr>
        <p:txBody>
          <a:bodyPr wrap="none" lIns="0" tIns="0" rIns="0" bIns="0">
            <a:spAutoFit/>
          </a:bodyPr>
          <a:lstStyle/>
          <a:p>
            <a:pPr algn="l"/>
            <a:r>
              <a:rPr lang="en-US" sz="1000" dirty="0">
                <a:solidFill>
                  <a:schemeClr val="tx1">
                    <a:lumMod val="75000"/>
                  </a:schemeClr>
                </a:solidFill>
              </a:rPr>
              <a:t>1.05</a:t>
            </a:r>
          </a:p>
        </p:txBody>
      </p:sp>
      <p:sp>
        <p:nvSpPr>
          <p:cNvPr id="60" name="Rectangle 71"/>
          <p:cNvSpPr>
            <a:spLocks noChangeArrowheads="1"/>
          </p:cNvSpPr>
          <p:nvPr/>
        </p:nvSpPr>
        <p:spPr bwMode="auto">
          <a:xfrm>
            <a:off x="3144076" y="5341938"/>
            <a:ext cx="229230" cy="153888"/>
          </a:xfrm>
          <a:prstGeom prst="rect">
            <a:avLst/>
          </a:prstGeom>
          <a:noFill/>
          <a:ln w="9525">
            <a:noFill/>
            <a:miter lim="800000"/>
            <a:headEnd/>
            <a:tailEnd/>
          </a:ln>
        </p:spPr>
        <p:txBody>
          <a:bodyPr wrap="none" lIns="0" tIns="0" rIns="0" bIns="0">
            <a:spAutoFit/>
          </a:bodyPr>
          <a:lstStyle/>
          <a:p>
            <a:pPr algn="l"/>
            <a:r>
              <a:rPr lang="en-US" sz="1000">
                <a:solidFill>
                  <a:schemeClr val="tx1">
                    <a:lumMod val="75000"/>
                  </a:schemeClr>
                </a:solidFill>
              </a:rPr>
              <a:t>0.95</a:t>
            </a:r>
          </a:p>
        </p:txBody>
      </p:sp>
      <p:grpSp>
        <p:nvGrpSpPr>
          <p:cNvPr id="69" name="Group 68"/>
          <p:cNvGrpSpPr/>
          <p:nvPr/>
        </p:nvGrpSpPr>
        <p:grpSpPr>
          <a:xfrm>
            <a:off x="483624" y="1707741"/>
            <a:ext cx="5098298" cy="3922780"/>
            <a:chOff x="483624" y="1707741"/>
            <a:chExt cx="5098298" cy="3922780"/>
          </a:xfrm>
        </p:grpSpPr>
        <p:cxnSp>
          <p:nvCxnSpPr>
            <p:cNvPr id="7" name="Straight Connector 6"/>
            <p:cNvCxnSpPr/>
            <p:nvPr/>
          </p:nvCxnSpPr>
          <p:spPr>
            <a:xfrm>
              <a:off x="3014472" y="2100072"/>
              <a:ext cx="49682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Freeform 9"/>
            <p:cNvSpPr>
              <a:spLocks noEditPoints="1"/>
            </p:cNvSpPr>
            <p:nvPr/>
          </p:nvSpPr>
          <p:spPr bwMode="auto">
            <a:xfrm>
              <a:off x="2150047" y="4867275"/>
              <a:ext cx="874712" cy="581025"/>
            </a:xfrm>
            <a:custGeom>
              <a:avLst/>
              <a:gdLst>
                <a:gd name="T0" fmla="*/ 843683 w 484"/>
                <a:gd name="T1" fmla="*/ 45029 h 400"/>
                <a:gd name="T2" fmla="*/ 818390 w 484"/>
                <a:gd name="T3" fmla="*/ 30504 h 400"/>
                <a:gd name="T4" fmla="*/ 827423 w 484"/>
                <a:gd name="T5" fmla="*/ 4358 h 400"/>
                <a:gd name="T6" fmla="*/ 854522 w 484"/>
                <a:gd name="T7" fmla="*/ 0 h 400"/>
                <a:gd name="T8" fmla="*/ 874395 w 484"/>
                <a:gd name="T9" fmla="*/ 18883 h 400"/>
                <a:gd name="T10" fmla="*/ 867169 w 484"/>
                <a:gd name="T11" fmla="*/ 40672 h 400"/>
                <a:gd name="T12" fmla="*/ 753353 w 484"/>
                <a:gd name="T13" fmla="*/ 106037 h 400"/>
                <a:gd name="T14" fmla="*/ 726254 w 484"/>
                <a:gd name="T15" fmla="*/ 90059 h 400"/>
                <a:gd name="T16" fmla="*/ 735287 w 484"/>
                <a:gd name="T17" fmla="*/ 66818 h 400"/>
                <a:gd name="T18" fmla="*/ 764192 w 484"/>
                <a:gd name="T19" fmla="*/ 61008 h 400"/>
                <a:gd name="T20" fmla="*/ 784065 w 484"/>
                <a:gd name="T21" fmla="*/ 79891 h 400"/>
                <a:gd name="T22" fmla="*/ 775032 w 484"/>
                <a:gd name="T23" fmla="*/ 98774 h 400"/>
                <a:gd name="T24" fmla="*/ 661216 w 484"/>
                <a:gd name="T25" fmla="*/ 165592 h 400"/>
                <a:gd name="T26" fmla="*/ 635924 w 484"/>
                <a:gd name="T27" fmla="*/ 148161 h 400"/>
                <a:gd name="T28" fmla="*/ 644957 w 484"/>
                <a:gd name="T29" fmla="*/ 124920 h 400"/>
                <a:gd name="T30" fmla="*/ 673862 w 484"/>
                <a:gd name="T31" fmla="*/ 120563 h 400"/>
                <a:gd name="T32" fmla="*/ 693735 w 484"/>
                <a:gd name="T33" fmla="*/ 139446 h 400"/>
                <a:gd name="T34" fmla="*/ 684702 w 484"/>
                <a:gd name="T35" fmla="*/ 159782 h 400"/>
                <a:gd name="T36" fmla="*/ 570886 w 484"/>
                <a:gd name="T37" fmla="*/ 223695 h 400"/>
                <a:gd name="T38" fmla="*/ 545594 w 484"/>
                <a:gd name="T39" fmla="*/ 207716 h 400"/>
                <a:gd name="T40" fmla="*/ 552820 w 484"/>
                <a:gd name="T41" fmla="*/ 184475 h 400"/>
                <a:gd name="T42" fmla="*/ 581726 w 484"/>
                <a:gd name="T43" fmla="*/ 178665 h 400"/>
                <a:gd name="T44" fmla="*/ 601598 w 484"/>
                <a:gd name="T45" fmla="*/ 197549 h 400"/>
                <a:gd name="T46" fmla="*/ 592565 w 484"/>
                <a:gd name="T47" fmla="*/ 219337 h 400"/>
                <a:gd name="T48" fmla="*/ 480556 w 484"/>
                <a:gd name="T49" fmla="*/ 283250 h 400"/>
                <a:gd name="T50" fmla="*/ 453457 w 484"/>
                <a:gd name="T51" fmla="*/ 268724 h 400"/>
                <a:gd name="T52" fmla="*/ 462490 w 484"/>
                <a:gd name="T53" fmla="*/ 242578 h 400"/>
                <a:gd name="T54" fmla="*/ 491396 w 484"/>
                <a:gd name="T55" fmla="*/ 238220 h 400"/>
                <a:gd name="T56" fmla="*/ 513075 w 484"/>
                <a:gd name="T57" fmla="*/ 258556 h 400"/>
                <a:gd name="T58" fmla="*/ 502235 w 484"/>
                <a:gd name="T59" fmla="*/ 277439 h 400"/>
                <a:gd name="T60" fmla="*/ 388419 w 484"/>
                <a:gd name="T61" fmla="*/ 344257 h 400"/>
                <a:gd name="T62" fmla="*/ 363127 w 484"/>
                <a:gd name="T63" fmla="*/ 326827 h 400"/>
                <a:gd name="T64" fmla="*/ 372160 w 484"/>
                <a:gd name="T65" fmla="*/ 303586 h 400"/>
                <a:gd name="T66" fmla="*/ 399259 w 484"/>
                <a:gd name="T67" fmla="*/ 299228 h 400"/>
                <a:gd name="T68" fmla="*/ 422745 w 484"/>
                <a:gd name="T69" fmla="*/ 318111 h 400"/>
                <a:gd name="T70" fmla="*/ 411905 w 484"/>
                <a:gd name="T71" fmla="*/ 339900 h 400"/>
                <a:gd name="T72" fmla="*/ 298089 w 484"/>
                <a:gd name="T73" fmla="*/ 402360 h 400"/>
                <a:gd name="T74" fmla="*/ 272797 w 484"/>
                <a:gd name="T75" fmla="*/ 386382 h 400"/>
                <a:gd name="T76" fmla="*/ 283636 w 484"/>
                <a:gd name="T77" fmla="*/ 363141 h 400"/>
                <a:gd name="T78" fmla="*/ 308929 w 484"/>
                <a:gd name="T79" fmla="*/ 358783 h 400"/>
                <a:gd name="T80" fmla="*/ 332415 w 484"/>
                <a:gd name="T81" fmla="*/ 376214 h 400"/>
                <a:gd name="T82" fmla="*/ 319768 w 484"/>
                <a:gd name="T83" fmla="*/ 398002 h 400"/>
                <a:gd name="T84" fmla="*/ 205953 w 484"/>
                <a:gd name="T85" fmla="*/ 461915 h 400"/>
                <a:gd name="T86" fmla="*/ 180660 w 484"/>
                <a:gd name="T87" fmla="*/ 444484 h 400"/>
                <a:gd name="T88" fmla="*/ 193306 w 484"/>
                <a:gd name="T89" fmla="*/ 424148 h 400"/>
                <a:gd name="T90" fmla="*/ 218599 w 484"/>
                <a:gd name="T91" fmla="*/ 416885 h 400"/>
                <a:gd name="T92" fmla="*/ 240278 w 484"/>
                <a:gd name="T93" fmla="*/ 438674 h 400"/>
                <a:gd name="T94" fmla="*/ 229438 w 484"/>
                <a:gd name="T95" fmla="*/ 457557 h 400"/>
                <a:gd name="T96" fmla="*/ 115623 w 484"/>
                <a:gd name="T97" fmla="*/ 520017 h 400"/>
                <a:gd name="T98" fmla="*/ 90330 w 484"/>
                <a:gd name="T99" fmla="*/ 506944 h 400"/>
                <a:gd name="T100" fmla="*/ 101170 w 484"/>
                <a:gd name="T101" fmla="*/ 480798 h 400"/>
                <a:gd name="T102" fmla="*/ 126462 w 484"/>
                <a:gd name="T103" fmla="*/ 476441 h 400"/>
                <a:gd name="T104" fmla="*/ 149948 w 484"/>
                <a:gd name="T105" fmla="*/ 496776 h 400"/>
                <a:gd name="T106" fmla="*/ 139108 w 484"/>
                <a:gd name="T107" fmla="*/ 515660 h 400"/>
                <a:gd name="T108" fmla="*/ 25292 w 484"/>
                <a:gd name="T109" fmla="*/ 581025 h 400"/>
                <a:gd name="T110" fmla="*/ 0 w 484"/>
                <a:gd name="T111" fmla="*/ 565047 h 400"/>
                <a:gd name="T112" fmla="*/ 10840 w 484"/>
                <a:gd name="T113" fmla="*/ 541806 h 400"/>
                <a:gd name="T114" fmla="*/ 36132 w 484"/>
                <a:gd name="T115" fmla="*/ 537448 h 400"/>
                <a:gd name="T116" fmla="*/ 59618 w 484"/>
                <a:gd name="T117" fmla="*/ 556331 h 400"/>
                <a:gd name="T118" fmla="*/ 46972 w 484"/>
                <a:gd name="T119" fmla="*/ 576667 h 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4"/>
                <a:gd name="T181" fmla="*/ 0 h 400"/>
                <a:gd name="T182" fmla="*/ 484 w 484"/>
                <a:gd name="T183" fmla="*/ 400 h 4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4" h="400">
                  <a:moveTo>
                    <a:pt x="480" y="28"/>
                  </a:moveTo>
                  <a:lnTo>
                    <a:pt x="480" y="28"/>
                  </a:lnTo>
                  <a:lnTo>
                    <a:pt x="476" y="29"/>
                  </a:lnTo>
                  <a:lnTo>
                    <a:pt x="473" y="31"/>
                  </a:lnTo>
                  <a:lnTo>
                    <a:pt x="470" y="31"/>
                  </a:lnTo>
                  <a:lnTo>
                    <a:pt x="467" y="31"/>
                  </a:lnTo>
                  <a:lnTo>
                    <a:pt x="464" y="31"/>
                  </a:lnTo>
                  <a:lnTo>
                    <a:pt x="461" y="29"/>
                  </a:lnTo>
                  <a:lnTo>
                    <a:pt x="459" y="28"/>
                  </a:lnTo>
                  <a:lnTo>
                    <a:pt x="456" y="26"/>
                  </a:lnTo>
                  <a:lnTo>
                    <a:pt x="454" y="23"/>
                  </a:lnTo>
                  <a:lnTo>
                    <a:pt x="453" y="21"/>
                  </a:lnTo>
                  <a:lnTo>
                    <a:pt x="453" y="18"/>
                  </a:lnTo>
                  <a:lnTo>
                    <a:pt x="453" y="15"/>
                  </a:lnTo>
                  <a:lnTo>
                    <a:pt x="453" y="12"/>
                  </a:lnTo>
                  <a:lnTo>
                    <a:pt x="454" y="8"/>
                  </a:lnTo>
                  <a:lnTo>
                    <a:pt x="456" y="7"/>
                  </a:lnTo>
                  <a:lnTo>
                    <a:pt x="458" y="3"/>
                  </a:lnTo>
                  <a:lnTo>
                    <a:pt x="459" y="3"/>
                  </a:lnTo>
                  <a:lnTo>
                    <a:pt x="461" y="2"/>
                  </a:lnTo>
                  <a:lnTo>
                    <a:pt x="464" y="0"/>
                  </a:lnTo>
                  <a:lnTo>
                    <a:pt x="467" y="0"/>
                  </a:lnTo>
                  <a:lnTo>
                    <a:pt x="470" y="0"/>
                  </a:lnTo>
                  <a:lnTo>
                    <a:pt x="473" y="0"/>
                  </a:lnTo>
                  <a:lnTo>
                    <a:pt x="476" y="2"/>
                  </a:lnTo>
                  <a:lnTo>
                    <a:pt x="480" y="3"/>
                  </a:lnTo>
                  <a:lnTo>
                    <a:pt x="481" y="5"/>
                  </a:lnTo>
                  <a:lnTo>
                    <a:pt x="483" y="8"/>
                  </a:lnTo>
                  <a:lnTo>
                    <a:pt x="484" y="12"/>
                  </a:lnTo>
                  <a:lnTo>
                    <a:pt x="484" y="13"/>
                  </a:lnTo>
                  <a:lnTo>
                    <a:pt x="484" y="18"/>
                  </a:lnTo>
                  <a:lnTo>
                    <a:pt x="484" y="20"/>
                  </a:lnTo>
                  <a:lnTo>
                    <a:pt x="483" y="23"/>
                  </a:lnTo>
                  <a:lnTo>
                    <a:pt x="481" y="26"/>
                  </a:lnTo>
                  <a:lnTo>
                    <a:pt x="480" y="28"/>
                  </a:lnTo>
                  <a:close/>
                  <a:moveTo>
                    <a:pt x="429" y="68"/>
                  </a:moveTo>
                  <a:lnTo>
                    <a:pt x="429" y="68"/>
                  </a:lnTo>
                  <a:lnTo>
                    <a:pt x="426" y="70"/>
                  </a:lnTo>
                  <a:lnTo>
                    <a:pt x="423" y="72"/>
                  </a:lnTo>
                  <a:lnTo>
                    <a:pt x="420" y="73"/>
                  </a:lnTo>
                  <a:lnTo>
                    <a:pt x="417" y="73"/>
                  </a:lnTo>
                  <a:lnTo>
                    <a:pt x="413" y="72"/>
                  </a:lnTo>
                  <a:lnTo>
                    <a:pt x="410" y="72"/>
                  </a:lnTo>
                  <a:lnTo>
                    <a:pt x="409" y="70"/>
                  </a:lnTo>
                  <a:lnTo>
                    <a:pt x="406" y="67"/>
                  </a:lnTo>
                  <a:lnTo>
                    <a:pt x="404" y="65"/>
                  </a:lnTo>
                  <a:lnTo>
                    <a:pt x="402" y="62"/>
                  </a:lnTo>
                  <a:lnTo>
                    <a:pt x="402" y="59"/>
                  </a:lnTo>
                  <a:lnTo>
                    <a:pt x="402" y="55"/>
                  </a:lnTo>
                  <a:lnTo>
                    <a:pt x="402" y="52"/>
                  </a:lnTo>
                  <a:lnTo>
                    <a:pt x="404" y="49"/>
                  </a:lnTo>
                  <a:lnTo>
                    <a:pt x="406" y="47"/>
                  </a:lnTo>
                  <a:lnTo>
                    <a:pt x="407" y="46"/>
                  </a:lnTo>
                  <a:lnTo>
                    <a:pt x="409" y="46"/>
                  </a:lnTo>
                  <a:lnTo>
                    <a:pt x="410" y="42"/>
                  </a:lnTo>
                  <a:lnTo>
                    <a:pt x="413" y="42"/>
                  </a:lnTo>
                  <a:lnTo>
                    <a:pt x="417" y="41"/>
                  </a:lnTo>
                  <a:lnTo>
                    <a:pt x="420" y="41"/>
                  </a:lnTo>
                  <a:lnTo>
                    <a:pt x="423" y="42"/>
                  </a:lnTo>
                  <a:lnTo>
                    <a:pt x="426" y="42"/>
                  </a:lnTo>
                  <a:lnTo>
                    <a:pt x="429" y="44"/>
                  </a:lnTo>
                  <a:lnTo>
                    <a:pt x="431" y="47"/>
                  </a:lnTo>
                  <a:lnTo>
                    <a:pt x="432" y="49"/>
                  </a:lnTo>
                  <a:lnTo>
                    <a:pt x="434" y="52"/>
                  </a:lnTo>
                  <a:lnTo>
                    <a:pt x="434" y="55"/>
                  </a:lnTo>
                  <a:lnTo>
                    <a:pt x="434" y="57"/>
                  </a:lnTo>
                  <a:lnTo>
                    <a:pt x="434" y="60"/>
                  </a:lnTo>
                  <a:lnTo>
                    <a:pt x="432" y="63"/>
                  </a:lnTo>
                  <a:lnTo>
                    <a:pt x="431" y="67"/>
                  </a:lnTo>
                  <a:lnTo>
                    <a:pt x="429" y="68"/>
                  </a:lnTo>
                  <a:close/>
                  <a:moveTo>
                    <a:pt x="379" y="110"/>
                  </a:moveTo>
                  <a:lnTo>
                    <a:pt x="379" y="110"/>
                  </a:lnTo>
                  <a:lnTo>
                    <a:pt x="376" y="112"/>
                  </a:lnTo>
                  <a:lnTo>
                    <a:pt x="373" y="114"/>
                  </a:lnTo>
                  <a:lnTo>
                    <a:pt x="371" y="114"/>
                  </a:lnTo>
                  <a:lnTo>
                    <a:pt x="366" y="114"/>
                  </a:lnTo>
                  <a:lnTo>
                    <a:pt x="363" y="114"/>
                  </a:lnTo>
                  <a:lnTo>
                    <a:pt x="360" y="112"/>
                  </a:lnTo>
                  <a:lnTo>
                    <a:pt x="358" y="110"/>
                  </a:lnTo>
                  <a:lnTo>
                    <a:pt x="355" y="109"/>
                  </a:lnTo>
                  <a:lnTo>
                    <a:pt x="354" y="106"/>
                  </a:lnTo>
                  <a:lnTo>
                    <a:pt x="352" y="102"/>
                  </a:lnTo>
                  <a:lnTo>
                    <a:pt x="352" y="99"/>
                  </a:lnTo>
                  <a:lnTo>
                    <a:pt x="352" y="96"/>
                  </a:lnTo>
                  <a:lnTo>
                    <a:pt x="352" y="94"/>
                  </a:lnTo>
                  <a:lnTo>
                    <a:pt x="354" y="91"/>
                  </a:lnTo>
                  <a:lnTo>
                    <a:pt x="355" y="88"/>
                  </a:lnTo>
                  <a:lnTo>
                    <a:pt x="357" y="86"/>
                  </a:lnTo>
                  <a:lnTo>
                    <a:pt x="358" y="86"/>
                  </a:lnTo>
                  <a:lnTo>
                    <a:pt x="360" y="83"/>
                  </a:lnTo>
                  <a:lnTo>
                    <a:pt x="363" y="83"/>
                  </a:lnTo>
                  <a:lnTo>
                    <a:pt x="366" y="81"/>
                  </a:lnTo>
                  <a:lnTo>
                    <a:pt x="369" y="81"/>
                  </a:lnTo>
                  <a:lnTo>
                    <a:pt x="373" y="83"/>
                  </a:lnTo>
                  <a:lnTo>
                    <a:pt x="376" y="83"/>
                  </a:lnTo>
                  <a:lnTo>
                    <a:pt x="379" y="86"/>
                  </a:lnTo>
                  <a:lnTo>
                    <a:pt x="380" y="88"/>
                  </a:lnTo>
                  <a:lnTo>
                    <a:pt x="382" y="91"/>
                  </a:lnTo>
                  <a:lnTo>
                    <a:pt x="384" y="93"/>
                  </a:lnTo>
                  <a:lnTo>
                    <a:pt x="384" y="96"/>
                  </a:lnTo>
                  <a:lnTo>
                    <a:pt x="384" y="99"/>
                  </a:lnTo>
                  <a:lnTo>
                    <a:pt x="384" y="102"/>
                  </a:lnTo>
                  <a:lnTo>
                    <a:pt x="382" y="104"/>
                  </a:lnTo>
                  <a:lnTo>
                    <a:pt x="380" y="107"/>
                  </a:lnTo>
                  <a:lnTo>
                    <a:pt x="379" y="110"/>
                  </a:lnTo>
                  <a:close/>
                  <a:moveTo>
                    <a:pt x="328" y="151"/>
                  </a:moveTo>
                  <a:lnTo>
                    <a:pt x="328" y="151"/>
                  </a:lnTo>
                  <a:lnTo>
                    <a:pt x="325" y="153"/>
                  </a:lnTo>
                  <a:lnTo>
                    <a:pt x="322" y="154"/>
                  </a:lnTo>
                  <a:lnTo>
                    <a:pt x="321" y="154"/>
                  </a:lnTo>
                  <a:lnTo>
                    <a:pt x="316" y="154"/>
                  </a:lnTo>
                  <a:lnTo>
                    <a:pt x="313" y="154"/>
                  </a:lnTo>
                  <a:lnTo>
                    <a:pt x="310" y="153"/>
                  </a:lnTo>
                  <a:lnTo>
                    <a:pt x="308" y="151"/>
                  </a:lnTo>
                  <a:lnTo>
                    <a:pt x="305" y="149"/>
                  </a:lnTo>
                  <a:lnTo>
                    <a:pt x="303" y="146"/>
                  </a:lnTo>
                  <a:lnTo>
                    <a:pt x="302" y="143"/>
                  </a:lnTo>
                  <a:lnTo>
                    <a:pt x="302" y="141"/>
                  </a:lnTo>
                  <a:lnTo>
                    <a:pt x="302" y="138"/>
                  </a:lnTo>
                  <a:lnTo>
                    <a:pt x="302" y="135"/>
                  </a:lnTo>
                  <a:lnTo>
                    <a:pt x="303" y="131"/>
                  </a:lnTo>
                  <a:lnTo>
                    <a:pt x="305" y="128"/>
                  </a:lnTo>
                  <a:lnTo>
                    <a:pt x="306" y="127"/>
                  </a:lnTo>
                  <a:lnTo>
                    <a:pt x="308" y="127"/>
                  </a:lnTo>
                  <a:lnTo>
                    <a:pt x="310" y="125"/>
                  </a:lnTo>
                  <a:lnTo>
                    <a:pt x="313" y="123"/>
                  </a:lnTo>
                  <a:lnTo>
                    <a:pt x="316" y="123"/>
                  </a:lnTo>
                  <a:lnTo>
                    <a:pt x="319" y="123"/>
                  </a:lnTo>
                  <a:lnTo>
                    <a:pt x="322" y="123"/>
                  </a:lnTo>
                  <a:lnTo>
                    <a:pt x="325" y="125"/>
                  </a:lnTo>
                  <a:lnTo>
                    <a:pt x="328" y="127"/>
                  </a:lnTo>
                  <a:lnTo>
                    <a:pt x="330" y="128"/>
                  </a:lnTo>
                  <a:lnTo>
                    <a:pt x="332" y="131"/>
                  </a:lnTo>
                  <a:lnTo>
                    <a:pt x="333" y="135"/>
                  </a:lnTo>
                  <a:lnTo>
                    <a:pt x="333" y="136"/>
                  </a:lnTo>
                  <a:lnTo>
                    <a:pt x="333" y="140"/>
                  </a:lnTo>
                  <a:lnTo>
                    <a:pt x="333" y="143"/>
                  </a:lnTo>
                  <a:lnTo>
                    <a:pt x="332" y="146"/>
                  </a:lnTo>
                  <a:lnTo>
                    <a:pt x="330" y="148"/>
                  </a:lnTo>
                  <a:lnTo>
                    <a:pt x="328" y="151"/>
                  </a:lnTo>
                  <a:close/>
                  <a:moveTo>
                    <a:pt x="278" y="191"/>
                  </a:moveTo>
                  <a:lnTo>
                    <a:pt x="278" y="191"/>
                  </a:lnTo>
                  <a:lnTo>
                    <a:pt x="275" y="193"/>
                  </a:lnTo>
                  <a:lnTo>
                    <a:pt x="272" y="195"/>
                  </a:lnTo>
                  <a:lnTo>
                    <a:pt x="270" y="195"/>
                  </a:lnTo>
                  <a:lnTo>
                    <a:pt x="266" y="195"/>
                  </a:lnTo>
                  <a:lnTo>
                    <a:pt x="262" y="195"/>
                  </a:lnTo>
                  <a:lnTo>
                    <a:pt x="259" y="193"/>
                  </a:lnTo>
                  <a:lnTo>
                    <a:pt x="258" y="191"/>
                  </a:lnTo>
                  <a:lnTo>
                    <a:pt x="255" y="190"/>
                  </a:lnTo>
                  <a:lnTo>
                    <a:pt x="253" y="187"/>
                  </a:lnTo>
                  <a:lnTo>
                    <a:pt x="251" y="185"/>
                  </a:lnTo>
                  <a:lnTo>
                    <a:pt x="251" y="182"/>
                  </a:lnTo>
                  <a:lnTo>
                    <a:pt x="251" y="178"/>
                  </a:lnTo>
                  <a:lnTo>
                    <a:pt x="251" y="175"/>
                  </a:lnTo>
                  <a:lnTo>
                    <a:pt x="253" y="172"/>
                  </a:lnTo>
                  <a:lnTo>
                    <a:pt x="255" y="170"/>
                  </a:lnTo>
                  <a:lnTo>
                    <a:pt x="256" y="167"/>
                  </a:lnTo>
                  <a:lnTo>
                    <a:pt x="258" y="167"/>
                  </a:lnTo>
                  <a:lnTo>
                    <a:pt x="259" y="166"/>
                  </a:lnTo>
                  <a:lnTo>
                    <a:pt x="262" y="164"/>
                  </a:lnTo>
                  <a:lnTo>
                    <a:pt x="266" y="164"/>
                  </a:lnTo>
                  <a:lnTo>
                    <a:pt x="269" y="164"/>
                  </a:lnTo>
                  <a:lnTo>
                    <a:pt x="272" y="164"/>
                  </a:lnTo>
                  <a:lnTo>
                    <a:pt x="275" y="166"/>
                  </a:lnTo>
                  <a:lnTo>
                    <a:pt x="278" y="167"/>
                  </a:lnTo>
                  <a:lnTo>
                    <a:pt x="280" y="169"/>
                  </a:lnTo>
                  <a:lnTo>
                    <a:pt x="281" y="172"/>
                  </a:lnTo>
                  <a:lnTo>
                    <a:pt x="284" y="175"/>
                  </a:lnTo>
                  <a:lnTo>
                    <a:pt x="284" y="178"/>
                  </a:lnTo>
                  <a:lnTo>
                    <a:pt x="284" y="182"/>
                  </a:lnTo>
                  <a:lnTo>
                    <a:pt x="284" y="183"/>
                  </a:lnTo>
                  <a:lnTo>
                    <a:pt x="281" y="187"/>
                  </a:lnTo>
                  <a:lnTo>
                    <a:pt x="280" y="190"/>
                  </a:lnTo>
                  <a:lnTo>
                    <a:pt x="278" y="191"/>
                  </a:lnTo>
                  <a:close/>
                  <a:moveTo>
                    <a:pt x="228" y="234"/>
                  </a:moveTo>
                  <a:lnTo>
                    <a:pt x="228" y="234"/>
                  </a:lnTo>
                  <a:lnTo>
                    <a:pt x="225" y="235"/>
                  </a:lnTo>
                  <a:lnTo>
                    <a:pt x="221" y="235"/>
                  </a:lnTo>
                  <a:lnTo>
                    <a:pt x="220" y="237"/>
                  </a:lnTo>
                  <a:lnTo>
                    <a:pt x="215" y="237"/>
                  </a:lnTo>
                  <a:lnTo>
                    <a:pt x="212" y="235"/>
                  </a:lnTo>
                  <a:lnTo>
                    <a:pt x="209" y="235"/>
                  </a:lnTo>
                  <a:lnTo>
                    <a:pt x="207" y="234"/>
                  </a:lnTo>
                  <a:lnTo>
                    <a:pt x="204" y="230"/>
                  </a:lnTo>
                  <a:lnTo>
                    <a:pt x="203" y="229"/>
                  </a:lnTo>
                  <a:lnTo>
                    <a:pt x="201" y="225"/>
                  </a:lnTo>
                  <a:lnTo>
                    <a:pt x="201" y="222"/>
                  </a:lnTo>
                  <a:lnTo>
                    <a:pt x="201" y="219"/>
                  </a:lnTo>
                  <a:lnTo>
                    <a:pt x="201" y="216"/>
                  </a:lnTo>
                  <a:lnTo>
                    <a:pt x="203" y="214"/>
                  </a:lnTo>
                  <a:lnTo>
                    <a:pt x="204" y="211"/>
                  </a:lnTo>
                  <a:lnTo>
                    <a:pt x="206" y="209"/>
                  </a:lnTo>
                  <a:lnTo>
                    <a:pt x="207" y="209"/>
                  </a:lnTo>
                  <a:lnTo>
                    <a:pt x="209" y="208"/>
                  </a:lnTo>
                  <a:lnTo>
                    <a:pt x="212" y="206"/>
                  </a:lnTo>
                  <a:lnTo>
                    <a:pt x="215" y="206"/>
                  </a:lnTo>
                  <a:lnTo>
                    <a:pt x="218" y="204"/>
                  </a:lnTo>
                  <a:lnTo>
                    <a:pt x="221" y="206"/>
                  </a:lnTo>
                  <a:lnTo>
                    <a:pt x="225" y="206"/>
                  </a:lnTo>
                  <a:lnTo>
                    <a:pt x="228" y="208"/>
                  </a:lnTo>
                  <a:lnTo>
                    <a:pt x="229" y="211"/>
                  </a:lnTo>
                  <a:lnTo>
                    <a:pt x="231" y="212"/>
                  </a:lnTo>
                  <a:lnTo>
                    <a:pt x="234" y="216"/>
                  </a:lnTo>
                  <a:lnTo>
                    <a:pt x="234" y="219"/>
                  </a:lnTo>
                  <a:lnTo>
                    <a:pt x="234" y="222"/>
                  </a:lnTo>
                  <a:lnTo>
                    <a:pt x="234" y="225"/>
                  </a:lnTo>
                  <a:lnTo>
                    <a:pt x="231" y="229"/>
                  </a:lnTo>
                  <a:lnTo>
                    <a:pt x="229" y="230"/>
                  </a:lnTo>
                  <a:lnTo>
                    <a:pt x="228" y="234"/>
                  </a:lnTo>
                  <a:close/>
                  <a:moveTo>
                    <a:pt x="177" y="274"/>
                  </a:moveTo>
                  <a:lnTo>
                    <a:pt x="177" y="274"/>
                  </a:lnTo>
                  <a:lnTo>
                    <a:pt x="174" y="276"/>
                  </a:lnTo>
                  <a:lnTo>
                    <a:pt x="171" y="277"/>
                  </a:lnTo>
                  <a:lnTo>
                    <a:pt x="170" y="277"/>
                  </a:lnTo>
                  <a:lnTo>
                    <a:pt x="165" y="277"/>
                  </a:lnTo>
                  <a:lnTo>
                    <a:pt x="162" y="277"/>
                  </a:lnTo>
                  <a:lnTo>
                    <a:pt x="159" y="276"/>
                  </a:lnTo>
                  <a:lnTo>
                    <a:pt x="157" y="274"/>
                  </a:lnTo>
                  <a:lnTo>
                    <a:pt x="154" y="272"/>
                  </a:lnTo>
                  <a:lnTo>
                    <a:pt x="152" y="269"/>
                  </a:lnTo>
                  <a:lnTo>
                    <a:pt x="151" y="266"/>
                  </a:lnTo>
                  <a:lnTo>
                    <a:pt x="151" y="263"/>
                  </a:lnTo>
                  <a:lnTo>
                    <a:pt x="151" y="259"/>
                  </a:lnTo>
                  <a:lnTo>
                    <a:pt x="151" y="258"/>
                  </a:lnTo>
                  <a:lnTo>
                    <a:pt x="152" y="255"/>
                  </a:lnTo>
                  <a:lnTo>
                    <a:pt x="154" y="251"/>
                  </a:lnTo>
                  <a:lnTo>
                    <a:pt x="157" y="250"/>
                  </a:lnTo>
                  <a:lnTo>
                    <a:pt x="159" y="248"/>
                  </a:lnTo>
                  <a:lnTo>
                    <a:pt x="162" y="247"/>
                  </a:lnTo>
                  <a:lnTo>
                    <a:pt x="165" y="247"/>
                  </a:lnTo>
                  <a:lnTo>
                    <a:pt x="168" y="247"/>
                  </a:lnTo>
                  <a:lnTo>
                    <a:pt x="171" y="247"/>
                  </a:lnTo>
                  <a:lnTo>
                    <a:pt x="174" y="248"/>
                  </a:lnTo>
                  <a:lnTo>
                    <a:pt x="177" y="250"/>
                  </a:lnTo>
                  <a:lnTo>
                    <a:pt x="179" y="251"/>
                  </a:lnTo>
                  <a:lnTo>
                    <a:pt x="181" y="255"/>
                  </a:lnTo>
                  <a:lnTo>
                    <a:pt x="184" y="256"/>
                  </a:lnTo>
                  <a:lnTo>
                    <a:pt x="184" y="259"/>
                  </a:lnTo>
                  <a:lnTo>
                    <a:pt x="184" y="263"/>
                  </a:lnTo>
                  <a:lnTo>
                    <a:pt x="184" y="266"/>
                  </a:lnTo>
                  <a:lnTo>
                    <a:pt x="181" y="269"/>
                  </a:lnTo>
                  <a:lnTo>
                    <a:pt x="179" y="272"/>
                  </a:lnTo>
                  <a:lnTo>
                    <a:pt x="177" y="274"/>
                  </a:lnTo>
                  <a:close/>
                  <a:moveTo>
                    <a:pt x="127" y="315"/>
                  </a:moveTo>
                  <a:lnTo>
                    <a:pt x="127" y="315"/>
                  </a:lnTo>
                  <a:lnTo>
                    <a:pt x="125" y="316"/>
                  </a:lnTo>
                  <a:lnTo>
                    <a:pt x="121" y="318"/>
                  </a:lnTo>
                  <a:lnTo>
                    <a:pt x="119" y="318"/>
                  </a:lnTo>
                  <a:lnTo>
                    <a:pt x="114" y="318"/>
                  </a:lnTo>
                  <a:lnTo>
                    <a:pt x="111" y="318"/>
                  </a:lnTo>
                  <a:lnTo>
                    <a:pt x="108" y="318"/>
                  </a:lnTo>
                  <a:lnTo>
                    <a:pt x="107" y="316"/>
                  </a:lnTo>
                  <a:lnTo>
                    <a:pt x="103" y="313"/>
                  </a:lnTo>
                  <a:lnTo>
                    <a:pt x="102" y="310"/>
                  </a:lnTo>
                  <a:lnTo>
                    <a:pt x="100" y="306"/>
                  </a:lnTo>
                  <a:lnTo>
                    <a:pt x="100" y="305"/>
                  </a:lnTo>
                  <a:lnTo>
                    <a:pt x="100" y="302"/>
                  </a:lnTo>
                  <a:lnTo>
                    <a:pt x="100" y="298"/>
                  </a:lnTo>
                  <a:lnTo>
                    <a:pt x="102" y="295"/>
                  </a:lnTo>
                  <a:lnTo>
                    <a:pt x="103" y="294"/>
                  </a:lnTo>
                  <a:lnTo>
                    <a:pt x="107" y="292"/>
                  </a:lnTo>
                  <a:lnTo>
                    <a:pt x="107" y="290"/>
                  </a:lnTo>
                  <a:lnTo>
                    <a:pt x="108" y="289"/>
                  </a:lnTo>
                  <a:lnTo>
                    <a:pt x="111" y="287"/>
                  </a:lnTo>
                  <a:lnTo>
                    <a:pt x="114" y="287"/>
                  </a:lnTo>
                  <a:lnTo>
                    <a:pt x="118" y="287"/>
                  </a:lnTo>
                  <a:lnTo>
                    <a:pt x="121" y="287"/>
                  </a:lnTo>
                  <a:lnTo>
                    <a:pt x="124" y="289"/>
                  </a:lnTo>
                  <a:lnTo>
                    <a:pt x="127" y="290"/>
                  </a:lnTo>
                  <a:lnTo>
                    <a:pt x="129" y="294"/>
                  </a:lnTo>
                  <a:lnTo>
                    <a:pt x="130" y="295"/>
                  </a:lnTo>
                  <a:lnTo>
                    <a:pt x="133" y="298"/>
                  </a:lnTo>
                  <a:lnTo>
                    <a:pt x="133" y="302"/>
                  </a:lnTo>
                  <a:lnTo>
                    <a:pt x="133" y="303"/>
                  </a:lnTo>
                  <a:lnTo>
                    <a:pt x="133" y="306"/>
                  </a:lnTo>
                  <a:lnTo>
                    <a:pt x="130" y="310"/>
                  </a:lnTo>
                  <a:lnTo>
                    <a:pt x="129" y="311"/>
                  </a:lnTo>
                  <a:lnTo>
                    <a:pt x="127" y="315"/>
                  </a:lnTo>
                  <a:close/>
                  <a:moveTo>
                    <a:pt x="77" y="355"/>
                  </a:moveTo>
                  <a:lnTo>
                    <a:pt x="77" y="355"/>
                  </a:lnTo>
                  <a:lnTo>
                    <a:pt x="75" y="357"/>
                  </a:lnTo>
                  <a:lnTo>
                    <a:pt x="70" y="358"/>
                  </a:lnTo>
                  <a:lnTo>
                    <a:pt x="69" y="358"/>
                  </a:lnTo>
                  <a:lnTo>
                    <a:pt x="64" y="358"/>
                  </a:lnTo>
                  <a:lnTo>
                    <a:pt x="61" y="358"/>
                  </a:lnTo>
                  <a:lnTo>
                    <a:pt x="58" y="357"/>
                  </a:lnTo>
                  <a:lnTo>
                    <a:pt x="56" y="355"/>
                  </a:lnTo>
                  <a:lnTo>
                    <a:pt x="53" y="353"/>
                  </a:lnTo>
                  <a:lnTo>
                    <a:pt x="52" y="352"/>
                  </a:lnTo>
                  <a:lnTo>
                    <a:pt x="50" y="349"/>
                  </a:lnTo>
                  <a:lnTo>
                    <a:pt x="50" y="345"/>
                  </a:lnTo>
                  <a:lnTo>
                    <a:pt x="50" y="342"/>
                  </a:lnTo>
                  <a:lnTo>
                    <a:pt x="50" y="341"/>
                  </a:lnTo>
                  <a:lnTo>
                    <a:pt x="52" y="337"/>
                  </a:lnTo>
                  <a:lnTo>
                    <a:pt x="53" y="334"/>
                  </a:lnTo>
                  <a:lnTo>
                    <a:pt x="56" y="331"/>
                  </a:lnTo>
                  <a:lnTo>
                    <a:pt x="58" y="329"/>
                  </a:lnTo>
                  <a:lnTo>
                    <a:pt x="61" y="329"/>
                  </a:lnTo>
                  <a:lnTo>
                    <a:pt x="64" y="328"/>
                  </a:lnTo>
                  <a:lnTo>
                    <a:pt x="67" y="328"/>
                  </a:lnTo>
                  <a:lnTo>
                    <a:pt x="70" y="328"/>
                  </a:lnTo>
                  <a:lnTo>
                    <a:pt x="74" y="329"/>
                  </a:lnTo>
                  <a:lnTo>
                    <a:pt x="77" y="331"/>
                  </a:lnTo>
                  <a:lnTo>
                    <a:pt x="78" y="332"/>
                  </a:lnTo>
                  <a:lnTo>
                    <a:pt x="80" y="337"/>
                  </a:lnTo>
                  <a:lnTo>
                    <a:pt x="83" y="339"/>
                  </a:lnTo>
                  <a:lnTo>
                    <a:pt x="83" y="342"/>
                  </a:lnTo>
                  <a:lnTo>
                    <a:pt x="83" y="345"/>
                  </a:lnTo>
                  <a:lnTo>
                    <a:pt x="83" y="349"/>
                  </a:lnTo>
                  <a:lnTo>
                    <a:pt x="80" y="350"/>
                  </a:lnTo>
                  <a:lnTo>
                    <a:pt x="78" y="353"/>
                  </a:lnTo>
                  <a:lnTo>
                    <a:pt x="77" y="355"/>
                  </a:lnTo>
                  <a:close/>
                  <a:moveTo>
                    <a:pt x="26" y="397"/>
                  </a:moveTo>
                  <a:lnTo>
                    <a:pt x="26" y="397"/>
                  </a:lnTo>
                  <a:lnTo>
                    <a:pt x="25" y="399"/>
                  </a:lnTo>
                  <a:lnTo>
                    <a:pt x="20" y="399"/>
                  </a:lnTo>
                  <a:lnTo>
                    <a:pt x="18" y="400"/>
                  </a:lnTo>
                  <a:lnTo>
                    <a:pt x="14" y="400"/>
                  </a:lnTo>
                  <a:lnTo>
                    <a:pt x="11" y="399"/>
                  </a:lnTo>
                  <a:lnTo>
                    <a:pt x="7" y="399"/>
                  </a:lnTo>
                  <a:lnTo>
                    <a:pt x="6" y="397"/>
                  </a:lnTo>
                  <a:lnTo>
                    <a:pt x="3" y="396"/>
                  </a:lnTo>
                  <a:lnTo>
                    <a:pt x="1" y="392"/>
                  </a:lnTo>
                  <a:lnTo>
                    <a:pt x="0" y="389"/>
                  </a:lnTo>
                  <a:lnTo>
                    <a:pt x="0" y="386"/>
                  </a:lnTo>
                  <a:lnTo>
                    <a:pt x="0" y="384"/>
                  </a:lnTo>
                  <a:lnTo>
                    <a:pt x="0" y="379"/>
                  </a:lnTo>
                  <a:lnTo>
                    <a:pt x="1" y="378"/>
                  </a:lnTo>
                  <a:lnTo>
                    <a:pt x="3" y="375"/>
                  </a:lnTo>
                  <a:lnTo>
                    <a:pt x="6" y="373"/>
                  </a:lnTo>
                  <a:lnTo>
                    <a:pt x="7" y="371"/>
                  </a:lnTo>
                  <a:lnTo>
                    <a:pt x="11" y="370"/>
                  </a:lnTo>
                  <a:lnTo>
                    <a:pt x="14" y="370"/>
                  </a:lnTo>
                  <a:lnTo>
                    <a:pt x="17" y="370"/>
                  </a:lnTo>
                  <a:lnTo>
                    <a:pt x="20" y="370"/>
                  </a:lnTo>
                  <a:lnTo>
                    <a:pt x="23" y="371"/>
                  </a:lnTo>
                  <a:lnTo>
                    <a:pt x="26" y="373"/>
                  </a:lnTo>
                  <a:lnTo>
                    <a:pt x="28" y="375"/>
                  </a:lnTo>
                  <a:lnTo>
                    <a:pt x="30" y="376"/>
                  </a:lnTo>
                  <a:lnTo>
                    <a:pt x="33" y="379"/>
                  </a:lnTo>
                  <a:lnTo>
                    <a:pt x="33" y="383"/>
                  </a:lnTo>
                  <a:lnTo>
                    <a:pt x="33" y="386"/>
                  </a:lnTo>
                  <a:lnTo>
                    <a:pt x="33" y="389"/>
                  </a:lnTo>
                  <a:lnTo>
                    <a:pt x="30" y="392"/>
                  </a:lnTo>
                  <a:lnTo>
                    <a:pt x="28" y="394"/>
                  </a:lnTo>
                  <a:lnTo>
                    <a:pt x="26" y="397"/>
                  </a:lnTo>
                  <a:close/>
                </a:path>
              </a:pathLst>
            </a:custGeom>
            <a:solidFill>
              <a:srgbClr val="FF0000"/>
            </a:solidFill>
            <a:ln w="3175">
              <a:solidFill>
                <a:srgbClr val="FF0000"/>
              </a:solidFill>
              <a:round/>
              <a:headEnd/>
              <a:tailEnd/>
            </a:ln>
          </p:spPr>
          <p:txBody>
            <a:bodyPr/>
            <a:lstStyle/>
            <a:p>
              <a:endParaRPr lang="en-US" sz="1050"/>
            </a:p>
          </p:txBody>
        </p:sp>
        <p:sp>
          <p:nvSpPr>
            <p:cNvPr id="13" name="Freeform 10"/>
            <p:cNvSpPr>
              <a:spLocks noEditPoints="1"/>
            </p:cNvSpPr>
            <p:nvPr/>
          </p:nvSpPr>
          <p:spPr bwMode="auto">
            <a:xfrm>
              <a:off x="483624" y="5403907"/>
              <a:ext cx="1721985" cy="47568"/>
            </a:xfrm>
            <a:custGeom>
              <a:avLst/>
              <a:gdLst>
                <a:gd name="T0" fmla="*/ 1244579 w 895"/>
                <a:gd name="T1" fmla="*/ 30396 h 34"/>
                <a:gd name="T2" fmla="*/ 1257573 w 895"/>
                <a:gd name="T3" fmla="*/ 0 h 34"/>
                <a:gd name="T4" fmla="*/ 1287894 w 895"/>
                <a:gd name="T5" fmla="*/ 10132 h 34"/>
                <a:gd name="T6" fmla="*/ 1280674 w 895"/>
                <a:gd name="T7" fmla="*/ 41975 h 34"/>
                <a:gd name="T8" fmla="*/ 1162281 w 895"/>
                <a:gd name="T9" fmla="*/ 44870 h 34"/>
                <a:gd name="T10" fmla="*/ 1149286 w 895"/>
                <a:gd name="T11" fmla="*/ 14474 h 34"/>
                <a:gd name="T12" fmla="*/ 1176719 w 895"/>
                <a:gd name="T13" fmla="*/ 0 h 34"/>
                <a:gd name="T14" fmla="*/ 1194045 w 895"/>
                <a:gd name="T15" fmla="*/ 26053 h 34"/>
                <a:gd name="T16" fmla="*/ 1170944 w 895"/>
                <a:gd name="T17" fmla="*/ 44870 h 34"/>
                <a:gd name="T18" fmla="*/ 1053994 w 895"/>
                <a:gd name="T19" fmla="*/ 30396 h 34"/>
                <a:gd name="T20" fmla="*/ 1065544 w 895"/>
                <a:gd name="T21" fmla="*/ 0 h 34"/>
                <a:gd name="T22" fmla="*/ 1094421 w 895"/>
                <a:gd name="T23" fmla="*/ 10132 h 34"/>
                <a:gd name="T24" fmla="*/ 1090089 w 895"/>
                <a:gd name="T25" fmla="*/ 41975 h 34"/>
                <a:gd name="T26" fmla="*/ 968808 w 895"/>
                <a:gd name="T27" fmla="*/ 44870 h 34"/>
                <a:gd name="T28" fmla="*/ 958701 w 895"/>
                <a:gd name="T29" fmla="*/ 14474 h 34"/>
                <a:gd name="T30" fmla="*/ 984690 w 895"/>
                <a:gd name="T31" fmla="*/ 0 h 34"/>
                <a:gd name="T32" fmla="*/ 1003460 w 895"/>
                <a:gd name="T33" fmla="*/ 27501 h 34"/>
                <a:gd name="T34" fmla="*/ 980358 w 895"/>
                <a:gd name="T35" fmla="*/ 46317 h 34"/>
                <a:gd name="T36" fmla="*/ 861965 w 895"/>
                <a:gd name="T37" fmla="*/ 30396 h 34"/>
                <a:gd name="T38" fmla="*/ 873515 w 895"/>
                <a:gd name="T39" fmla="*/ 2895 h 34"/>
                <a:gd name="T40" fmla="*/ 903836 w 895"/>
                <a:gd name="T41" fmla="*/ 11579 h 34"/>
                <a:gd name="T42" fmla="*/ 896617 w 895"/>
                <a:gd name="T43" fmla="*/ 41975 h 34"/>
                <a:gd name="T44" fmla="*/ 778223 w 895"/>
                <a:gd name="T45" fmla="*/ 44870 h 34"/>
                <a:gd name="T46" fmla="*/ 766672 w 895"/>
                <a:gd name="T47" fmla="*/ 14474 h 34"/>
                <a:gd name="T48" fmla="*/ 792661 w 895"/>
                <a:gd name="T49" fmla="*/ 0 h 34"/>
                <a:gd name="T50" fmla="*/ 812875 w 895"/>
                <a:gd name="T51" fmla="*/ 27501 h 34"/>
                <a:gd name="T52" fmla="*/ 789773 w 895"/>
                <a:gd name="T53" fmla="*/ 46317 h 34"/>
                <a:gd name="T54" fmla="*/ 669936 w 895"/>
                <a:gd name="T55" fmla="*/ 33290 h 34"/>
                <a:gd name="T56" fmla="*/ 682930 w 895"/>
                <a:gd name="T57" fmla="*/ 2895 h 34"/>
                <a:gd name="T58" fmla="*/ 713250 w 895"/>
                <a:gd name="T59" fmla="*/ 11579 h 34"/>
                <a:gd name="T60" fmla="*/ 706031 w 895"/>
                <a:gd name="T61" fmla="*/ 41975 h 34"/>
                <a:gd name="T62" fmla="*/ 587638 w 895"/>
                <a:gd name="T63" fmla="*/ 44870 h 34"/>
                <a:gd name="T64" fmla="*/ 574643 w 895"/>
                <a:gd name="T65" fmla="*/ 15922 h 34"/>
                <a:gd name="T66" fmla="*/ 602076 w 895"/>
                <a:gd name="T67" fmla="*/ 2895 h 34"/>
                <a:gd name="T68" fmla="*/ 622289 w 895"/>
                <a:gd name="T69" fmla="*/ 27501 h 34"/>
                <a:gd name="T70" fmla="*/ 596300 w 895"/>
                <a:gd name="T71" fmla="*/ 46317 h 34"/>
                <a:gd name="T72" fmla="*/ 479351 w 895"/>
                <a:gd name="T73" fmla="*/ 33290 h 34"/>
                <a:gd name="T74" fmla="*/ 492345 w 895"/>
                <a:gd name="T75" fmla="*/ 4342 h 34"/>
                <a:gd name="T76" fmla="*/ 521222 w 895"/>
                <a:gd name="T77" fmla="*/ 11579 h 34"/>
                <a:gd name="T78" fmla="*/ 515446 w 895"/>
                <a:gd name="T79" fmla="*/ 44870 h 34"/>
                <a:gd name="T80" fmla="*/ 397052 w 895"/>
                <a:gd name="T81" fmla="*/ 46317 h 34"/>
                <a:gd name="T82" fmla="*/ 382614 w 895"/>
                <a:gd name="T83" fmla="*/ 15922 h 34"/>
                <a:gd name="T84" fmla="*/ 410047 w 895"/>
                <a:gd name="T85" fmla="*/ 2895 h 34"/>
                <a:gd name="T86" fmla="*/ 428817 w 895"/>
                <a:gd name="T87" fmla="*/ 27501 h 34"/>
                <a:gd name="T88" fmla="*/ 405715 w 895"/>
                <a:gd name="T89" fmla="*/ 46317 h 34"/>
                <a:gd name="T90" fmla="*/ 287322 w 895"/>
                <a:gd name="T91" fmla="*/ 33290 h 34"/>
                <a:gd name="T92" fmla="*/ 301760 w 895"/>
                <a:gd name="T93" fmla="*/ 4342 h 34"/>
                <a:gd name="T94" fmla="*/ 330636 w 895"/>
                <a:gd name="T95" fmla="*/ 11579 h 34"/>
                <a:gd name="T96" fmla="*/ 324861 w 895"/>
                <a:gd name="T97" fmla="*/ 44870 h 34"/>
                <a:gd name="T98" fmla="*/ 206467 w 895"/>
                <a:gd name="T99" fmla="*/ 46317 h 34"/>
                <a:gd name="T100" fmla="*/ 192029 w 895"/>
                <a:gd name="T101" fmla="*/ 15922 h 34"/>
                <a:gd name="T102" fmla="*/ 219462 w 895"/>
                <a:gd name="T103" fmla="*/ 2895 h 34"/>
                <a:gd name="T104" fmla="*/ 238231 w 895"/>
                <a:gd name="T105" fmla="*/ 30396 h 34"/>
                <a:gd name="T106" fmla="*/ 215130 w 895"/>
                <a:gd name="T107" fmla="*/ 49212 h 34"/>
                <a:gd name="T108" fmla="*/ 96736 w 895"/>
                <a:gd name="T109" fmla="*/ 33290 h 34"/>
                <a:gd name="T110" fmla="*/ 111175 w 895"/>
                <a:gd name="T111" fmla="*/ 4342 h 34"/>
                <a:gd name="T112" fmla="*/ 138607 w 895"/>
                <a:gd name="T113" fmla="*/ 14474 h 34"/>
                <a:gd name="T114" fmla="*/ 132832 w 895"/>
                <a:gd name="T115" fmla="*/ 44870 h 34"/>
                <a:gd name="T116" fmla="*/ 12994 w 895"/>
                <a:gd name="T117" fmla="*/ 46317 h 34"/>
                <a:gd name="T118" fmla="*/ 1444 w 895"/>
                <a:gd name="T119" fmla="*/ 15922 h 34"/>
                <a:gd name="T120" fmla="*/ 28877 w 895"/>
                <a:gd name="T121" fmla="*/ 4342 h 34"/>
                <a:gd name="T122" fmla="*/ 47646 w 895"/>
                <a:gd name="T123" fmla="*/ 30396 h 34"/>
                <a:gd name="T124" fmla="*/ 21657 w 895"/>
                <a:gd name="T125" fmla="*/ 49212 h 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5"/>
                <a:gd name="T190" fmla="*/ 0 h 34"/>
                <a:gd name="T191" fmla="*/ 895 w 895"/>
                <a:gd name="T192" fmla="*/ 34 h 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5" h="34">
                  <a:moveTo>
                    <a:pt x="878" y="31"/>
                  </a:moveTo>
                  <a:lnTo>
                    <a:pt x="878" y="31"/>
                  </a:lnTo>
                  <a:lnTo>
                    <a:pt x="874" y="31"/>
                  </a:lnTo>
                  <a:lnTo>
                    <a:pt x="871" y="31"/>
                  </a:lnTo>
                  <a:lnTo>
                    <a:pt x="868" y="29"/>
                  </a:lnTo>
                  <a:lnTo>
                    <a:pt x="867" y="28"/>
                  </a:lnTo>
                  <a:lnTo>
                    <a:pt x="863" y="24"/>
                  </a:lnTo>
                  <a:lnTo>
                    <a:pt x="862" y="21"/>
                  </a:lnTo>
                  <a:lnTo>
                    <a:pt x="860" y="18"/>
                  </a:lnTo>
                  <a:lnTo>
                    <a:pt x="860" y="15"/>
                  </a:lnTo>
                  <a:lnTo>
                    <a:pt x="860" y="11"/>
                  </a:lnTo>
                  <a:lnTo>
                    <a:pt x="862" y="10"/>
                  </a:lnTo>
                  <a:lnTo>
                    <a:pt x="863" y="7"/>
                  </a:lnTo>
                  <a:lnTo>
                    <a:pt x="867" y="5"/>
                  </a:lnTo>
                  <a:lnTo>
                    <a:pt x="868" y="3"/>
                  </a:lnTo>
                  <a:lnTo>
                    <a:pt x="871" y="0"/>
                  </a:lnTo>
                  <a:lnTo>
                    <a:pt x="874" y="0"/>
                  </a:lnTo>
                  <a:lnTo>
                    <a:pt x="878" y="0"/>
                  </a:lnTo>
                  <a:lnTo>
                    <a:pt x="881" y="0"/>
                  </a:lnTo>
                  <a:lnTo>
                    <a:pt x="884" y="0"/>
                  </a:lnTo>
                  <a:lnTo>
                    <a:pt x="887" y="3"/>
                  </a:lnTo>
                  <a:lnTo>
                    <a:pt x="889" y="5"/>
                  </a:lnTo>
                  <a:lnTo>
                    <a:pt x="892" y="7"/>
                  </a:lnTo>
                  <a:lnTo>
                    <a:pt x="893" y="10"/>
                  </a:lnTo>
                  <a:lnTo>
                    <a:pt x="893" y="11"/>
                  </a:lnTo>
                  <a:lnTo>
                    <a:pt x="895" y="15"/>
                  </a:lnTo>
                  <a:lnTo>
                    <a:pt x="893" y="18"/>
                  </a:lnTo>
                  <a:lnTo>
                    <a:pt x="893" y="21"/>
                  </a:lnTo>
                  <a:lnTo>
                    <a:pt x="892" y="24"/>
                  </a:lnTo>
                  <a:lnTo>
                    <a:pt x="889" y="28"/>
                  </a:lnTo>
                  <a:lnTo>
                    <a:pt x="887" y="29"/>
                  </a:lnTo>
                  <a:lnTo>
                    <a:pt x="884" y="31"/>
                  </a:lnTo>
                  <a:lnTo>
                    <a:pt x="881" y="31"/>
                  </a:lnTo>
                  <a:lnTo>
                    <a:pt x="878" y="31"/>
                  </a:lnTo>
                  <a:close/>
                  <a:moveTo>
                    <a:pt x="811" y="31"/>
                  </a:moveTo>
                  <a:lnTo>
                    <a:pt x="811" y="31"/>
                  </a:lnTo>
                  <a:lnTo>
                    <a:pt x="808" y="31"/>
                  </a:lnTo>
                  <a:lnTo>
                    <a:pt x="805" y="31"/>
                  </a:lnTo>
                  <a:lnTo>
                    <a:pt x="802" y="29"/>
                  </a:lnTo>
                  <a:lnTo>
                    <a:pt x="800" y="28"/>
                  </a:lnTo>
                  <a:lnTo>
                    <a:pt x="797" y="24"/>
                  </a:lnTo>
                  <a:lnTo>
                    <a:pt x="796" y="21"/>
                  </a:lnTo>
                  <a:lnTo>
                    <a:pt x="794" y="18"/>
                  </a:lnTo>
                  <a:lnTo>
                    <a:pt x="794" y="16"/>
                  </a:lnTo>
                  <a:lnTo>
                    <a:pt x="794" y="13"/>
                  </a:lnTo>
                  <a:lnTo>
                    <a:pt x="796" y="10"/>
                  </a:lnTo>
                  <a:lnTo>
                    <a:pt x="797" y="7"/>
                  </a:lnTo>
                  <a:lnTo>
                    <a:pt x="800" y="5"/>
                  </a:lnTo>
                  <a:lnTo>
                    <a:pt x="802" y="3"/>
                  </a:lnTo>
                  <a:lnTo>
                    <a:pt x="805" y="0"/>
                  </a:lnTo>
                  <a:lnTo>
                    <a:pt x="808" y="0"/>
                  </a:lnTo>
                  <a:lnTo>
                    <a:pt x="811" y="0"/>
                  </a:lnTo>
                  <a:lnTo>
                    <a:pt x="815" y="0"/>
                  </a:lnTo>
                  <a:lnTo>
                    <a:pt x="818" y="0"/>
                  </a:lnTo>
                  <a:lnTo>
                    <a:pt x="821" y="3"/>
                  </a:lnTo>
                  <a:lnTo>
                    <a:pt x="823" y="5"/>
                  </a:lnTo>
                  <a:lnTo>
                    <a:pt x="824" y="7"/>
                  </a:lnTo>
                  <a:lnTo>
                    <a:pt x="827" y="10"/>
                  </a:lnTo>
                  <a:lnTo>
                    <a:pt x="827" y="13"/>
                  </a:lnTo>
                  <a:lnTo>
                    <a:pt x="829" y="16"/>
                  </a:lnTo>
                  <a:lnTo>
                    <a:pt x="827" y="18"/>
                  </a:lnTo>
                  <a:lnTo>
                    <a:pt x="827" y="21"/>
                  </a:lnTo>
                  <a:lnTo>
                    <a:pt x="824" y="24"/>
                  </a:lnTo>
                  <a:lnTo>
                    <a:pt x="823" y="28"/>
                  </a:lnTo>
                  <a:lnTo>
                    <a:pt x="821" y="29"/>
                  </a:lnTo>
                  <a:lnTo>
                    <a:pt x="818" y="31"/>
                  </a:lnTo>
                  <a:lnTo>
                    <a:pt x="815" y="31"/>
                  </a:lnTo>
                  <a:lnTo>
                    <a:pt x="811" y="31"/>
                  </a:lnTo>
                  <a:close/>
                  <a:moveTo>
                    <a:pt x="745" y="32"/>
                  </a:moveTo>
                  <a:lnTo>
                    <a:pt x="745" y="32"/>
                  </a:lnTo>
                  <a:lnTo>
                    <a:pt x="742" y="31"/>
                  </a:lnTo>
                  <a:lnTo>
                    <a:pt x="738" y="31"/>
                  </a:lnTo>
                  <a:lnTo>
                    <a:pt x="736" y="29"/>
                  </a:lnTo>
                  <a:lnTo>
                    <a:pt x="734" y="28"/>
                  </a:lnTo>
                  <a:lnTo>
                    <a:pt x="731" y="24"/>
                  </a:lnTo>
                  <a:lnTo>
                    <a:pt x="730" y="21"/>
                  </a:lnTo>
                  <a:lnTo>
                    <a:pt x="728" y="19"/>
                  </a:lnTo>
                  <a:lnTo>
                    <a:pt x="728" y="16"/>
                  </a:lnTo>
                  <a:lnTo>
                    <a:pt x="728" y="13"/>
                  </a:lnTo>
                  <a:lnTo>
                    <a:pt x="730" y="10"/>
                  </a:lnTo>
                  <a:lnTo>
                    <a:pt x="731" y="7"/>
                  </a:lnTo>
                  <a:lnTo>
                    <a:pt x="734" y="5"/>
                  </a:lnTo>
                  <a:lnTo>
                    <a:pt x="736" y="3"/>
                  </a:lnTo>
                  <a:lnTo>
                    <a:pt x="738" y="0"/>
                  </a:lnTo>
                  <a:lnTo>
                    <a:pt x="742" y="0"/>
                  </a:lnTo>
                  <a:lnTo>
                    <a:pt x="745" y="0"/>
                  </a:lnTo>
                  <a:lnTo>
                    <a:pt x="749" y="0"/>
                  </a:lnTo>
                  <a:lnTo>
                    <a:pt x="752" y="0"/>
                  </a:lnTo>
                  <a:lnTo>
                    <a:pt x="755" y="3"/>
                  </a:lnTo>
                  <a:lnTo>
                    <a:pt x="756" y="5"/>
                  </a:lnTo>
                  <a:lnTo>
                    <a:pt x="758" y="7"/>
                  </a:lnTo>
                  <a:lnTo>
                    <a:pt x="760" y="10"/>
                  </a:lnTo>
                  <a:lnTo>
                    <a:pt x="761" y="13"/>
                  </a:lnTo>
                  <a:lnTo>
                    <a:pt x="763" y="16"/>
                  </a:lnTo>
                  <a:lnTo>
                    <a:pt x="761" y="19"/>
                  </a:lnTo>
                  <a:lnTo>
                    <a:pt x="760" y="21"/>
                  </a:lnTo>
                  <a:lnTo>
                    <a:pt x="758" y="24"/>
                  </a:lnTo>
                  <a:lnTo>
                    <a:pt x="756" y="28"/>
                  </a:lnTo>
                  <a:lnTo>
                    <a:pt x="755" y="29"/>
                  </a:lnTo>
                  <a:lnTo>
                    <a:pt x="752" y="31"/>
                  </a:lnTo>
                  <a:lnTo>
                    <a:pt x="749" y="31"/>
                  </a:lnTo>
                  <a:lnTo>
                    <a:pt x="745" y="32"/>
                  </a:lnTo>
                  <a:close/>
                  <a:moveTo>
                    <a:pt x="679" y="32"/>
                  </a:moveTo>
                  <a:lnTo>
                    <a:pt x="679" y="32"/>
                  </a:lnTo>
                  <a:lnTo>
                    <a:pt x="676" y="31"/>
                  </a:lnTo>
                  <a:lnTo>
                    <a:pt x="671" y="31"/>
                  </a:lnTo>
                  <a:lnTo>
                    <a:pt x="670" y="29"/>
                  </a:lnTo>
                  <a:lnTo>
                    <a:pt x="667" y="28"/>
                  </a:lnTo>
                  <a:lnTo>
                    <a:pt x="665" y="24"/>
                  </a:lnTo>
                  <a:lnTo>
                    <a:pt x="664" y="21"/>
                  </a:lnTo>
                  <a:lnTo>
                    <a:pt x="662" y="19"/>
                  </a:lnTo>
                  <a:lnTo>
                    <a:pt x="662" y="16"/>
                  </a:lnTo>
                  <a:lnTo>
                    <a:pt x="662" y="13"/>
                  </a:lnTo>
                  <a:lnTo>
                    <a:pt x="664" y="10"/>
                  </a:lnTo>
                  <a:lnTo>
                    <a:pt x="665" y="7"/>
                  </a:lnTo>
                  <a:lnTo>
                    <a:pt x="667" y="5"/>
                  </a:lnTo>
                  <a:lnTo>
                    <a:pt x="670" y="3"/>
                  </a:lnTo>
                  <a:lnTo>
                    <a:pt x="671" y="2"/>
                  </a:lnTo>
                  <a:lnTo>
                    <a:pt x="676" y="0"/>
                  </a:lnTo>
                  <a:lnTo>
                    <a:pt x="679" y="0"/>
                  </a:lnTo>
                  <a:lnTo>
                    <a:pt x="682" y="0"/>
                  </a:lnTo>
                  <a:lnTo>
                    <a:pt x="686" y="2"/>
                  </a:lnTo>
                  <a:lnTo>
                    <a:pt x="687" y="3"/>
                  </a:lnTo>
                  <a:lnTo>
                    <a:pt x="690" y="5"/>
                  </a:lnTo>
                  <a:lnTo>
                    <a:pt x="692" y="7"/>
                  </a:lnTo>
                  <a:lnTo>
                    <a:pt x="693" y="10"/>
                  </a:lnTo>
                  <a:lnTo>
                    <a:pt x="695" y="13"/>
                  </a:lnTo>
                  <a:lnTo>
                    <a:pt x="695" y="16"/>
                  </a:lnTo>
                  <a:lnTo>
                    <a:pt x="695" y="19"/>
                  </a:lnTo>
                  <a:lnTo>
                    <a:pt x="693" y="21"/>
                  </a:lnTo>
                  <a:lnTo>
                    <a:pt x="692" y="24"/>
                  </a:lnTo>
                  <a:lnTo>
                    <a:pt x="690" y="28"/>
                  </a:lnTo>
                  <a:lnTo>
                    <a:pt x="687" y="29"/>
                  </a:lnTo>
                  <a:lnTo>
                    <a:pt x="686" y="31"/>
                  </a:lnTo>
                  <a:lnTo>
                    <a:pt x="682" y="31"/>
                  </a:lnTo>
                  <a:lnTo>
                    <a:pt x="679" y="32"/>
                  </a:lnTo>
                  <a:close/>
                  <a:moveTo>
                    <a:pt x="613" y="32"/>
                  </a:moveTo>
                  <a:lnTo>
                    <a:pt x="613" y="32"/>
                  </a:lnTo>
                  <a:lnTo>
                    <a:pt x="610" y="32"/>
                  </a:lnTo>
                  <a:lnTo>
                    <a:pt x="605" y="31"/>
                  </a:lnTo>
                  <a:lnTo>
                    <a:pt x="604" y="29"/>
                  </a:lnTo>
                  <a:lnTo>
                    <a:pt x="601" y="28"/>
                  </a:lnTo>
                  <a:lnTo>
                    <a:pt x="599" y="26"/>
                  </a:lnTo>
                  <a:lnTo>
                    <a:pt x="597" y="21"/>
                  </a:lnTo>
                  <a:lnTo>
                    <a:pt x="596" y="19"/>
                  </a:lnTo>
                  <a:lnTo>
                    <a:pt x="596" y="16"/>
                  </a:lnTo>
                  <a:lnTo>
                    <a:pt x="596" y="13"/>
                  </a:lnTo>
                  <a:lnTo>
                    <a:pt x="597" y="10"/>
                  </a:lnTo>
                  <a:lnTo>
                    <a:pt x="599" y="8"/>
                  </a:lnTo>
                  <a:lnTo>
                    <a:pt x="601" y="5"/>
                  </a:lnTo>
                  <a:lnTo>
                    <a:pt x="604" y="3"/>
                  </a:lnTo>
                  <a:lnTo>
                    <a:pt x="605" y="2"/>
                  </a:lnTo>
                  <a:lnTo>
                    <a:pt x="610" y="0"/>
                  </a:lnTo>
                  <a:lnTo>
                    <a:pt x="613" y="0"/>
                  </a:lnTo>
                  <a:lnTo>
                    <a:pt x="615" y="0"/>
                  </a:lnTo>
                  <a:lnTo>
                    <a:pt x="620" y="2"/>
                  </a:lnTo>
                  <a:lnTo>
                    <a:pt x="621" y="3"/>
                  </a:lnTo>
                  <a:lnTo>
                    <a:pt x="624" y="5"/>
                  </a:lnTo>
                  <a:lnTo>
                    <a:pt x="626" y="8"/>
                  </a:lnTo>
                  <a:lnTo>
                    <a:pt x="627" y="10"/>
                  </a:lnTo>
                  <a:lnTo>
                    <a:pt x="629" y="13"/>
                  </a:lnTo>
                  <a:lnTo>
                    <a:pt x="629" y="16"/>
                  </a:lnTo>
                  <a:lnTo>
                    <a:pt x="629" y="19"/>
                  </a:lnTo>
                  <a:lnTo>
                    <a:pt x="627" y="21"/>
                  </a:lnTo>
                  <a:lnTo>
                    <a:pt x="626" y="26"/>
                  </a:lnTo>
                  <a:lnTo>
                    <a:pt x="624" y="28"/>
                  </a:lnTo>
                  <a:lnTo>
                    <a:pt x="621" y="29"/>
                  </a:lnTo>
                  <a:lnTo>
                    <a:pt x="620" y="31"/>
                  </a:lnTo>
                  <a:lnTo>
                    <a:pt x="615" y="32"/>
                  </a:lnTo>
                  <a:lnTo>
                    <a:pt x="613" y="32"/>
                  </a:lnTo>
                  <a:close/>
                  <a:moveTo>
                    <a:pt x="547" y="32"/>
                  </a:moveTo>
                  <a:lnTo>
                    <a:pt x="547" y="32"/>
                  </a:lnTo>
                  <a:lnTo>
                    <a:pt x="542" y="32"/>
                  </a:lnTo>
                  <a:lnTo>
                    <a:pt x="539" y="31"/>
                  </a:lnTo>
                  <a:lnTo>
                    <a:pt x="536" y="29"/>
                  </a:lnTo>
                  <a:lnTo>
                    <a:pt x="535" y="28"/>
                  </a:lnTo>
                  <a:lnTo>
                    <a:pt x="533" y="26"/>
                  </a:lnTo>
                  <a:lnTo>
                    <a:pt x="531" y="23"/>
                  </a:lnTo>
                  <a:lnTo>
                    <a:pt x="530" y="19"/>
                  </a:lnTo>
                  <a:lnTo>
                    <a:pt x="530" y="16"/>
                  </a:lnTo>
                  <a:lnTo>
                    <a:pt x="530" y="13"/>
                  </a:lnTo>
                  <a:lnTo>
                    <a:pt x="531" y="10"/>
                  </a:lnTo>
                  <a:lnTo>
                    <a:pt x="533" y="8"/>
                  </a:lnTo>
                  <a:lnTo>
                    <a:pt x="535" y="5"/>
                  </a:lnTo>
                  <a:lnTo>
                    <a:pt x="536" y="3"/>
                  </a:lnTo>
                  <a:lnTo>
                    <a:pt x="539" y="2"/>
                  </a:lnTo>
                  <a:lnTo>
                    <a:pt x="542" y="0"/>
                  </a:lnTo>
                  <a:lnTo>
                    <a:pt x="547" y="0"/>
                  </a:lnTo>
                  <a:lnTo>
                    <a:pt x="549" y="0"/>
                  </a:lnTo>
                  <a:lnTo>
                    <a:pt x="553" y="2"/>
                  </a:lnTo>
                  <a:lnTo>
                    <a:pt x="555" y="3"/>
                  </a:lnTo>
                  <a:lnTo>
                    <a:pt x="558" y="5"/>
                  </a:lnTo>
                  <a:lnTo>
                    <a:pt x="560" y="8"/>
                  </a:lnTo>
                  <a:lnTo>
                    <a:pt x="561" y="10"/>
                  </a:lnTo>
                  <a:lnTo>
                    <a:pt x="563" y="13"/>
                  </a:lnTo>
                  <a:lnTo>
                    <a:pt x="563" y="16"/>
                  </a:lnTo>
                  <a:lnTo>
                    <a:pt x="563" y="19"/>
                  </a:lnTo>
                  <a:lnTo>
                    <a:pt x="561" y="23"/>
                  </a:lnTo>
                  <a:lnTo>
                    <a:pt x="560" y="26"/>
                  </a:lnTo>
                  <a:lnTo>
                    <a:pt x="558" y="28"/>
                  </a:lnTo>
                  <a:lnTo>
                    <a:pt x="555" y="29"/>
                  </a:lnTo>
                  <a:lnTo>
                    <a:pt x="553" y="31"/>
                  </a:lnTo>
                  <a:lnTo>
                    <a:pt x="549" y="32"/>
                  </a:lnTo>
                  <a:lnTo>
                    <a:pt x="547" y="32"/>
                  </a:lnTo>
                  <a:close/>
                  <a:moveTo>
                    <a:pt x="481" y="32"/>
                  </a:moveTo>
                  <a:lnTo>
                    <a:pt x="481" y="32"/>
                  </a:lnTo>
                  <a:lnTo>
                    <a:pt x="476" y="32"/>
                  </a:lnTo>
                  <a:lnTo>
                    <a:pt x="473" y="31"/>
                  </a:lnTo>
                  <a:lnTo>
                    <a:pt x="470" y="29"/>
                  </a:lnTo>
                  <a:lnTo>
                    <a:pt x="468" y="28"/>
                  </a:lnTo>
                  <a:lnTo>
                    <a:pt x="467" y="26"/>
                  </a:lnTo>
                  <a:lnTo>
                    <a:pt x="464" y="23"/>
                  </a:lnTo>
                  <a:lnTo>
                    <a:pt x="464" y="19"/>
                  </a:lnTo>
                  <a:lnTo>
                    <a:pt x="464" y="16"/>
                  </a:lnTo>
                  <a:lnTo>
                    <a:pt x="464" y="13"/>
                  </a:lnTo>
                  <a:lnTo>
                    <a:pt x="464" y="10"/>
                  </a:lnTo>
                  <a:lnTo>
                    <a:pt x="467" y="8"/>
                  </a:lnTo>
                  <a:lnTo>
                    <a:pt x="468" y="5"/>
                  </a:lnTo>
                  <a:lnTo>
                    <a:pt x="470" y="3"/>
                  </a:lnTo>
                  <a:lnTo>
                    <a:pt x="473" y="2"/>
                  </a:lnTo>
                  <a:lnTo>
                    <a:pt x="476" y="0"/>
                  </a:lnTo>
                  <a:lnTo>
                    <a:pt x="481" y="0"/>
                  </a:lnTo>
                  <a:lnTo>
                    <a:pt x="483" y="0"/>
                  </a:lnTo>
                  <a:lnTo>
                    <a:pt x="487" y="2"/>
                  </a:lnTo>
                  <a:lnTo>
                    <a:pt x="489" y="3"/>
                  </a:lnTo>
                  <a:lnTo>
                    <a:pt x="492" y="5"/>
                  </a:lnTo>
                  <a:lnTo>
                    <a:pt x="494" y="8"/>
                  </a:lnTo>
                  <a:lnTo>
                    <a:pt x="495" y="10"/>
                  </a:lnTo>
                  <a:lnTo>
                    <a:pt x="497" y="13"/>
                  </a:lnTo>
                  <a:lnTo>
                    <a:pt x="497" y="16"/>
                  </a:lnTo>
                  <a:lnTo>
                    <a:pt x="497" y="19"/>
                  </a:lnTo>
                  <a:lnTo>
                    <a:pt x="495" y="23"/>
                  </a:lnTo>
                  <a:lnTo>
                    <a:pt x="494" y="26"/>
                  </a:lnTo>
                  <a:lnTo>
                    <a:pt x="492" y="28"/>
                  </a:lnTo>
                  <a:lnTo>
                    <a:pt x="489" y="29"/>
                  </a:lnTo>
                  <a:lnTo>
                    <a:pt x="487" y="31"/>
                  </a:lnTo>
                  <a:lnTo>
                    <a:pt x="483" y="32"/>
                  </a:lnTo>
                  <a:lnTo>
                    <a:pt x="481" y="32"/>
                  </a:lnTo>
                  <a:close/>
                  <a:moveTo>
                    <a:pt x="413" y="32"/>
                  </a:moveTo>
                  <a:lnTo>
                    <a:pt x="413" y="32"/>
                  </a:lnTo>
                  <a:lnTo>
                    <a:pt x="410" y="32"/>
                  </a:lnTo>
                  <a:lnTo>
                    <a:pt x="407" y="31"/>
                  </a:lnTo>
                  <a:lnTo>
                    <a:pt x="404" y="29"/>
                  </a:lnTo>
                  <a:lnTo>
                    <a:pt x="402" y="28"/>
                  </a:lnTo>
                  <a:lnTo>
                    <a:pt x="401" y="26"/>
                  </a:lnTo>
                  <a:lnTo>
                    <a:pt x="398" y="23"/>
                  </a:lnTo>
                  <a:lnTo>
                    <a:pt x="398" y="19"/>
                  </a:lnTo>
                  <a:lnTo>
                    <a:pt x="398" y="16"/>
                  </a:lnTo>
                  <a:lnTo>
                    <a:pt x="398" y="13"/>
                  </a:lnTo>
                  <a:lnTo>
                    <a:pt x="398" y="11"/>
                  </a:lnTo>
                  <a:lnTo>
                    <a:pt x="401" y="8"/>
                  </a:lnTo>
                  <a:lnTo>
                    <a:pt x="402" y="7"/>
                  </a:lnTo>
                  <a:lnTo>
                    <a:pt x="404" y="3"/>
                  </a:lnTo>
                  <a:lnTo>
                    <a:pt x="407" y="3"/>
                  </a:lnTo>
                  <a:lnTo>
                    <a:pt x="410" y="2"/>
                  </a:lnTo>
                  <a:lnTo>
                    <a:pt x="413" y="0"/>
                  </a:lnTo>
                  <a:lnTo>
                    <a:pt x="417" y="2"/>
                  </a:lnTo>
                  <a:lnTo>
                    <a:pt x="420" y="3"/>
                  </a:lnTo>
                  <a:lnTo>
                    <a:pt x="423" y="3"/>
                  </a:lnTo>
                  <a:lnTo>
                    <a:pt x="426" y="7"/>
                  </a:lnTo>
                  <a:lnTo>
                    <a:pt x="428" y="8"/>
                  </a:lnTo>
                  <a:lnTo>
                    <a:pt x="429" y="11"/>
                  </a:lnTo>
                  <a:lnTo>
                    <a:pt x="431" y="13"/>
                  </a:lnTo>
                  <a:lnTo>
                    <a:pt x="431" y="16"/>
                  </a:lnTo>
                  <a:lnTo>
                    <a:pt x="431" y="19"/>
                  </a:lnTo>
                  <a:lnTo>
                    <a:pt x="429" y="23"/>
                  </a:lnTo>
                  <a:lnTo>
                    <a:pt x="428" y="26"/>
                  </a:lnTo>
                  <a:lnTo>
                    <a:pt x="426" y="28"/>
                  </a:lnTo>
                  <a:lnTo>
                    <a:pt x="423" y="29"/>
                  </a:lnTo>
                  <a:lnTo>
                    <a:pt x="420" y="31"/>
                  </a:lnTo>
                  <a:lnTo>
                    <a:pt x="417" y="32"/>
                  </a:lnTo>
                  <a:lnTo>
                    <a:pt x="413" y="32"/>
                  </a:lnTo>
                  <a:close/>
                  <a:moveTo>
                    <a:pt x="347" y="32"/>
                  </a:moveTo>
                  <a:lnTo>
                    <a:pt x="347" y="32"/>
                  </a:lnTo>
                  <a:lnTo>
                    <a:pt x="344" y="32"/>
                  </a:lnTo>
                  <a:lnTo>
                    <a:pt x="341" y="31"/>
                  </a:lnTo>
                  <a:lnTo>
                    <a:pt x="338" y="31"/>
                  </a:lnTo>
                  <a:lnTo>
                    <a:pt x="336" y="28"/>
                  </a:lnTo>
                  <a:lnTo>
                    <a:pt x="333" y="26"/>
                  </a:lnTo>
                  <a:lnTo>
                    <a:pt x="332" y="23"/>
                  </a:lnTo>
                  <a:lnTo>
                    <a:pt x="332" y="19"/>
                  </a:lnTo>
                  <a:lnTo>
                    <a:pt x="332" y="16"/>
                  </a:lnTo>
                  <a:lnTo>
                    <a:pt x="332" y="13"/>
                  </a:lnTo>
                  <a:lnTo>
                    <a:pt x="332" y="11"/>
                  </a:lnTo>
                  <a:lnTo>
                    <a:pt x="333" y="8"/>
                  </a:lnTo>
                  <a:lnTo>
                    <a:pt x="336" y="7"/>
                  </a:lnTo>
                  <a:lnTo>
                    <a:pt x="338" y="5"/>
                  </a:lnTo>
                  <a:lnTo>
                    <a:pt x="341" y="3"/>
                  </a:lnTo>
                  <a:lnTo>
                    <a:pt x="344" y="2"/>
                  </a:lnTo>
                  <a:lnTo>
                    <a:pt x="347" y="0"/>
                  </a:lnTo>
                  <a:lnTo>
                    <a:pt x="350" y="2"/>
                  </a:lnTo>
                  <a:lnTo>
                    <a:pt x="354" y="3"/>
                  </a:lnTo>
                  <a:lnTo>
                    <a:pt x="357" y="5"/>
                  </a:lnTo>
                  <a:lnTo>
                    <a:pt x="360" y="7"/>
                  </a:lnTo>
                  <a:lnTo>
                    <a:pt x="361" y="8"/>
                  </a:lnTo>
                  <a:lnTo>
                    <a:pt x="363" y="11"/>
                  </a:lnTo>
                  <a:lnTo>
                    <a:pt x="365" y="13"/>
                  </a:lnTo>
                  <a:lnTo>
                    <a:pt x="365" y="16"/>
                  </a:lnTo>
                  <a:lnTo>
                    <a:pt x="365" y="19"/>
                  </a:lnTo>
                  <a:lnTo>
                    <a:pt x="363" y="23"/>
                  </a:lnTo>
                  <a:lnTo>
                    <a:pt x="361" y="26"/>
                  </a:lnTo>
                  <a:lnTo>
                    <a:pt x="360" y="28"/>
                  </a:lnTo>
                  <a:lnTo>
                    <a:pt x="357" y="31"/>
                  </a:lnTo>
                  <a:lnTo>
                    <a:pt x="354" y="31"/>
                  </a:lnTo>
                  <a:lnTo>
                    <a:pt x="350" y="32"/>
                  </a:lnTo>
                  <a:lnTo>
                    <a:pt x="347" y="32"/>
                  </a:lnTo>
                  <a:close/>
                  <a:moveTo>
                    <a:pt x="281" y="32"/>
                  </a:moveTo>
                  <a:lnTo>
                    <a:pt x="281" y="32"/>
                  </a:lnTo>
                  <a:lnTo>
                    <a:pt x="278" y="32"/>
                  </a:lnTo>
                  <a:lnTo>
                    <a:pt x="275" y="32"/>
                  </a:lnTo>
                  <a:lnTo>
                    <a:pt x="272" y="31"/>
                  </a:lnTo>
                  <a:lnTo>
                    <a:pt x="269" y="29"/>
                  </a:lnTo>
                  <a:lnTo>
                    <a:pt x="267" y="26"/>
                  </a:lnTo>
                  <a:lnTo>
                    <a:pt x="265" y="23"/>
                  </a:lnTo>
                  <a:lnTo>
                    <a:pt x="265" y="19"/>
                  </a:lnTo>
                  <a:lnTo>
                    <a:pt x="265" y="16"/>
                  </a:lnTo>
                  <a:lnTo>
                    <a:pt x="265" y="15"/>
                  </a:lnTo>
                  <a:lnTo>
                    <a:pt x="265" y="11"/>
                  </a:lnTo>
                  <a:lnTo>
                    <a:pt x="267" y="8"/>
                  </a:lnTo>
                  <a:lnTo>
                    <a:pt x="269" y="7"/>
                  </a:lnTo>
                  <a:lnTo>
                    <a:pt x="272" y="5"/>
                  </a:lnTo>
                  <a:lnTo>
                    <a:pt x="275" y="3"/>
                  </a:lnTo>
                  <a:lnTo>
                    <a:pt x="278" y="2"/>
                  </a:lnTo>
                  <a:lnTo>
                    <a:pt x="281" y="2"/>
                  </a:lnTo>
                  <a:lnTo>
                    <a:pt x="284" y="2"/>
                  </a:lnTo>
                  <a:lnTo>
                    <a:pt x="287" y="3"/>
                  </a:lnTo>
                  <a:lnTo>
                    <a:pt x="291" y="5"/>
                  </a:lnTo>
                  <a:lnTo>
                    <a:pt x="294" y="7"/>
                  </a:lnTo>
                  <a:lnTo>
                    <a:pt x="295" y="8"/>
                  </a:lnTo>
                  <a:lnTo>
                    <a:pt x="297" y="11"/>
                  </a:lnTo>
                  <a:lnTo>
                    <a:pt x="297" y="15"/>
                  </a:lnTo>
                  <a:lnTo>
                    <a:pt x="297" y="16"/>
                  </a:lnTo>
                  <a:lnTo>
                    <a:pt x="297" y="19"/>
                  </a:lnTo>
                  <a:lnTo>
                    <a:pt x="297" y="23"/>
                  </a:lnTo>
                  <a:lnTo>
                    <a:pt x="295" y="26"/>
                  </a:lnTo>
                  <a:lnTo>
                    <a:pt x="294" y="29"/>
                  </a:lnTo>
                  <a:lnTo>
                    <a:pt x="291" y="31"/>
                  </a:lnTo>
                  <a:lnTo>
                    <a:pt x="287" y="32"/>
                  </a:lnTo>
                  <a:lnTo>
                    <a:pt x="284" y="32"/>
                  </a:lnTo>
                  <a:lnTo>
                    <a:pt x="281" y="32"/>
                  </a:lnTo>
                  <a:close/>
                  <a:moveTo>
                    <a:pt x="215" y="32"/>
                  </a:moveTo>
                  <a:lnTo>
                    <a:pt x="215" y="32"/>
                  </a:lnTo>
                  <a:lnTo>
                    <a:pt x="212" y="32"/>
                  </a:lnTo>
                  <a:lnTo>
                    <a:pt x="209" y="32"/>
                  </a:lnTo>
                  <a:lnTo>
                    <a:pt x="206" y="31"/>
                  </a:lnTo>
                  <a:lnTo>
                    <a:pt x="203" y="29"/>
                  </a:lnTo>
                  <a:lnTo>
                    <a:pt x="201" y="26"/>
                  </a:lnTo>
                  <a:lnTo>
                    <a:pt x="199" y="23"/>
                  </a:lnTo>
                  <a:lnTo>
                    <a:pt x="199" y="19"/>
                  </a:lnTo>
                  <a:lnTo>
                    <a:pt x="199" y="18"/>
                  </a:lnTo>
                  <a:lnTo>
                    <a:pt x="199" y="15"/>
                  </a:lnTo>
                  <a:lnTo>
                    <a:pt x="199" y="11"/>
                  </a:lnTo>
                  <a:lnTo>
                    <a:pt x="201" y="8"/>
                  </a:lnTo>
                  <a:lnTo>
                    <a:pt x="203" y="7"/>
                  </a:lnTo>
                  <a:lnTo>
                    <a:pt x="206" y="5"/>
                  </a:lnTo>
                  <a:lnTo>
                    <a:pt x="209" y="3"/>
                  </a:lnTo>
                  <a:lnTo>
                    <a:pt x="212" y="2"/>
                  </a:lnTo>
                  <a:lnTo>
                    <a:pt x="215" y="2"/>
                  </a:lnTo>
                  <a:lnTo>
                    <a:pt x="218" y="2"/>
                  </a:lnTo>
                  <a:lnTo>
                    <a:pt x="221" y="3"/>
                  </a:lnTo>
                  <a:lnTo>
                    <a:pt x="225" y="5"/>
                  </a:lnTo>
                  <a:lnTo>
                    <a:pt x="228" y="7"/>
                  </a:lnTo>
                  <a:lnTo>
                    <a:pt x="229" y="8"/>
                  </a:lnTo>
                  <a:lnTo>
                    <a:pt x="231" y="11"/>
                  </a:lnTo>
                  <a:lnTo>
                    <a:pt x="231" y="15"/>
                  </a:lnTo>
                  <a:lnTo>
                    <a:pt x="231" y="18"/>
                  </a:lnTo>
                  <a:lnTo>
                    <a:pt x="231" y="19"/>
                  </a:lnTo>
                  <a:lnTo>
                    <a:pt x="231" y="23"/>
                  </a:lnTo>
                  <a:lnTo>
                    <a:pt x="229" y="26"/>
                  </a:lnTo>
                  <a:lnTo>
                    <a:pt x="228" y="29"/>
                  </a:lnTo>
                  <a:lnTo>
                    <a:pt x="225" y="31"/>
                  </a:lnTo>
                  <a:lnTo>
                    <a:pt x="221" y="32"/>
                  </a:lnTo>
                  <a:lnTo>
                    <a:pt x="218" y="32"/>
                  </a:lnTo>
                  <a:lnTo>
                    <a:pt x="215" y="32"/>
                  </a:lnTo>
                  <a:close/>
                  <a:moveTo>
                    <a:pt x="149" y="34"/>
                  </a:moveTo>
                  <a:lnTo>
                    <a:pt x="149" y="34"/>
                  </a:lnTo>
                  <a:lnTo>
                    <a:pt x="146" y="32"/>
                  </a:lnTo>
                  <a:lnTo>
                    <a:pt x="143" y="32"/>
                  </a:lnTo>
                  <a:lnTo>
                    <a:pt x="140" y="31"/>
                  </a:lnTo>
                  <a:lnTo>
                    <a:pt x="136" y="29"/>
                  </a:lnTo>
                  <a:lnTo>
                    <a:pt x="135" y="26"/>
                  </a:lnTo>
                  <a:lnTo>
                    <a:pt x="133" y="23"/>
                  </a:lnTo>
                  <a:lnTo>
                    <a:pt x="132" y="21"/>
                  </a:lnTo>
                  <a:lnTo>
                    <a:pt x="132" y="18"/>
                  </a:lnTo>
                  <a:lnTo>
                    <a:pt x="132" y="15"/>
                  </a:lnTo>
                  <a:lnTo>
                    <a:pt x="133" y="11"/>
                  </a:lnTo>
                  <a:lnTo>
                    <a:pt x="135" y="8"/>
                  </a:lnTo>
                  <a:lnTo>
                    <a:pt x="136" y="7"/>
                  </a:lnTo>
                  <a:lnTo>
                    <a:pt x="140" y="5"/>
                  </a:lnTo>
                  <a:lnTo>
                    <a:pt x="143" y="3"/>
                  </a:lnTo>
                  <a:lnTo>
                    <a:pt x="146" y="2"/>
                  </a:lnTo>
                  <a:lnTo>
                    <a:pt x="149" y="2"/>
                  </a:lnTo>
                  <a:lnTo>
                    <a:pt x="152" y="2"/>
                  </a:lnTo>
                  <a:lnTo>
                    <a:pt x="155" y="3"/>
                  </a:lnTo>
                  <a:lnTo>
                    <a:pt x="158" y="5"/>
                  </a:lnTo>
                  <a:lnTo>
                    <a:pt x="160" y="7"/>
                  </a:lnTo>
                  <a:lnTo>
                    <a:pt x="163" y="8"/>
                  </a:lnTo>
                  <a:lnTo>
                    <a:pt x="165" y="11"/>
                  </a:lnTo>
                  <a:lnTo>
                    <a:pt x="165" y="15"/>
                  </a:lnTo>
                  <a:lnTo>
                    <a:pt x="165" y="18"/>
                  </a:lnTo>
                  <a:lnTo>
                    <a:pt x="165" y="21"/>
                  </a:lnTo>
                  <a:lnTo>
                    <a:pt x="165" y="23"/>
                  </a:lnTo>
                  <a:lnTo>
                    <a:pt x="163" y="26"/>
                  </a:lnTo>
                  <a:lnTo>
                    <a:pt x="160" y="29"/>
                  </a:lnTo>
                  <a:lnTo>
                    <a:pt x="158" y="31"/>
                  </a:lnTo>
                  <a:lnTo>
                    <a:pt x="155" y="32"/>
                  </a:lnTo>
                  <a:lnTo>
                    <a:pt x="152" y="32"/>
                  </a:lnTo>
                  <a:lnTo>
                    <a:pt x="149" y="34"/>
                  </a:lnTo>
                  <a:close/>
                  <a:moveTo>
                    <a:pt x="83" y="34"/>
                  </a:moveTo>
                  <a:lnTo>
                    <a:pt x="83" y="34"/>
                  </a:lnTo>
                  <a:lnTo>
                    <a:pt x="80" y="32"/>
                  </a:lnTo>
                  <a:lnTo>
                    <a:pt x="77" y="32"/>
                  </a:lnTo>
                  <a:lnTo>
                    <a:pt x="73" y="31"/>
                  </a:lnTo>
                  <a:lnTo>
                    <a:pt x="70" y="29"/>
                  </a:lnTo>
                  <a:lnTo>
                    <a:pt x="69" y="28"/>
                  </a:lnTo>
                  <a:lnTo>
                    <a:pt x="67" y="23"/>
                  </a:lnTo>
                  <a:lnTo>
                    <a:pt x="66" y="21"/>
                  </a:lnTo>
                  <a:lnTo>
                    <a:pt x="66" y="18"/>
                  </a:lnTo>
                  <a:lnTo>
                    <a:pt x="66" y="15"/>
                  </a:lnTo>
                  <a:lnTo>
                    <a:pt x="67" y="11"/>
                  </a:lnTo>
                  <a:lnTo>
                    <a:pt x="69" y="10"/>
                  </a:lnTo>
                  <a:lnTo>
                    <a:pt x="70" y="7"/>
                  </a:lnTo>
                  <a:lnTo>
                    <a:pt x="73" y="5"/>
                  </a:lnTo>
                  <a:lnTo>
                    <a:pt x="77" y="3"/>
                  </a:lnTo>
                  <a:lnTo>
                    <a:pt x="80" y="3"/>
                  </a:lnTo>
                  <a:lnTo>
                    <a:pt x="83" y="2"/>
                  </a:lnTo>
                  <a:lnTo>
                    <a:pt x="86" y="3"/>
                  </a:lnTo>
                  <a:lnTo>
                    <a:pt x="89" y="3"/>
                  </a:lnTo>
                  <a:lnTo>
                    <a:pt x="92" y="5"/>
                  </a:lnTo>
                  <a:lnTo>
                    <a:pt x="94" y="7"/>
                  </a:lnTo>
                  <a:lnTo>
                    <a:pt x="96" y="10"/>
                  </a:lnTo>
                  <a:lnTo>
                    <a:pt x="99" y="11"/>
                  </a:lnTo>
                  <a:lnTo>
                    <a:pt x="99" y="15"/>
                  </a:lnTo>
                  <a:lnTo>
                    <a:pt x="99" y="18"/>
                  </a:lnTo>
                  <a:lnTo>
                    <a:pt x="99" y="21"/>
                  </a:lnTo>
                  <a:lnTo>
                    <a:pt x="99" y="23"/>
                  </a:lnTo>
                  <a:lnTo>
                    <a:pt x="96" y="28"/>
                  </a:lnTo>
                  <a:lnTo>
                    <a:pt x="94" y="29"/>
                  </a:lnTo>
                  <a:lnTo>
                    <a:pt x="92" y="31"/>
                  </a:lnTo>
                  <a:lnTo>
                    <a:pt x="89" y="32"/>
                  </a:lnTo>
                  <a:lnTo>
                    <a:pt x="86" y="32"/>
                  </a:lnTo>
                  <a:lnTo>
                    <a:pt x="83" y="34"/>
                  </a:lnTo>
                  <a:close/>
                  <a:moveTo>
                    <a:pt x="15" y="34"/>
                  </a:moveTo>
                  <a:lnTo>
                    <a:pt x="15" y="34"/>
                  </a:lnTo>
                  <a:lnTo>
                    <a:pt x="12" y="34"/>
                  </a:lnTo>
                  <a:lnTo>
                    <a:pt x="9" y="32"/>
                  </a:lnTo>
                  <a:lnTo>
                    <a:pt x="7" y="31"/>
                  </a:lnTo>
                  <a:lnTo>
                    <a:pt x="4" y="29"/>
                  </a:lnTo>
                  <a:lnTo>
                    <a:pt x="3" y="28"/>
                  </a:lnTo>
                  <a:lnTo>
                    <a:pt x="1" y="24"/>
                  </a:lnTo>
                  <a:lnTo>
                    <a:pt x="0" y="21"/>
                  </a:lnTo>
                  <a:lnTo>
                    <a:pt x="0" y="18"/>
                  </a:lnTo>
                  <a:lnTo>
                    <a:pt x="0" y="15"/>
                  </a:lnTo>
                  <a:lnTo>
                    <a:pt x="1" y="11"/>
                  </a:lnTo>
                  <a:lnTo>
                    <a:pt x="3" y="10"/>
                  </a:lnTo>
                  <a:lnTo>
                    <a:pt x="4" y="7"/>
                  </a:lnTo>
                  <a:lnTo>
                    <a:pt x="7" y="5"/>
                  </a:lnTo>
                  <a:lnTo>
                    <a:pt x="9" y="3"/>
                  </a:lnTo>
                  <a:lnTo>
                    <a:pt x="12" y="3"/>
                  </a:lnTo>
                  <a:lnTo>
                    <a:pt x="15" y="3"/>
                  </a:lnTo>
                  <a:lnTo>
                    <a:pt x="20" y="3"/>
                  </a:lnTo>
                  <a:lnTo>
                    <a:pt x="23" y="3"/>
                  </a:lnTo>
                  <a:lnTo>
                    <a:pt x="26" y="5"/>
                  </a:lnTo>
                  <a:lnTo>
                    <a:pt x="28" y="7"/>
                  </a:lnTo>
                  <a:lnTo>
                    <a:pt x="29" y="10"/>
                  </a:lnTo>
                  <a:lnTo>
                    <a:pt x="33" y="11"/>
                  </a:lnTo>
                  <a:lnTo>
                    <a:pt x="33" y="15"/>
                  </a:lnTo>
                  <a:lnTo>
                    <a:pt x="33" y="18"/>
                  </a:lnTo>
                  <a:lnTo>
                    <a:pt x="33" y="21"/>
                  </a:lnTo>
                  <a:lnTo>
                    <a:pt x="33" y="24"/>
                  </a:lnTo>
                  <a:lnTo>
                    <a:pt x="29" y="28"/>
                  </a:lnTo>
                  <a:lnTo>
                    <a:pt x="28" y="29"/>
                  </a:lnTo>
                  <a:lnTo>
                    <a:pt x="26" y="31"/>
                  </a:lnTo>
                  <a:lnTo>
                    <a:pt x="23" y="32"/>
                  </a:lnTo>
                  <a:lnTo>
                    <a:pt x="20" y="34"/>
                  </a:lnTo>
                  <a:lnTo>
                    <a:pt x="15" y="34"/>
                  </a:lnTo>
                  <a:close/>
                </a:path>
              </a:pathLst>
            </a:custGeom>
            <a:solidFill>
              <a:srgbClr val="FF0000"/>
            </a:solidFill>
            <a:ln w="3175">
              <a:solidFill>
                <a:srgbClr val="FF0000"/>
              </a:solidFill>
              <a:round/>
              <a:headEnd/>
              <a:tailEnd/>
            </a:ln>
          </p:spPr>
          <p:txBody>
            <a:bodyPr/>
            <a:lstStyle/>
            <a:p>
              <a:endParaRPr lang="en-US" sz="1050"/>
            </a:p>
          </p:txBody>
        </p:sp>
        <p:sp>
          <p:nvSpPr>
            <p:cNvPr id="14" name="Freeform 11"/>
            <p:cNvSpPr>
              <a:spLocks noEditPoints="1"/>
            </p:cNvSpPr>
            <p:nvPr/>
          </p:nvSpPr>
          <p:spPr bwMode="auto">
            <a:xfrm>
              <a:off x="2977134" y="1844675"/>
              <a:ext cx="941388" cy="577850"/>
            </a:xfrm>
            <a:custGeom>
              <a:avLst/>
              <a:gdLst>
                <a:gd name="T0" fmla="*/ 36715 w 487"/>
                <a:gd name="T1" fmla="*/ 533764 h 401"/>
                <a:gd name="T2" fmla="*/ 63769 w 487"/>
                <a:gd name="T3" fmla="*/ 549633 h 401"/>
                <a:gd name="T4" fmla="*/ 56039 w 487"/>
                <a:gd name="T5" fmla="*/ 572715 h 401"/>
                <a:gd name="T6" fmla="*/ 25121 w 487"/>
                <a:gd name="T7" fmla="*/ 578485 h 401"/>
                <a:gd name="T8" fmla="*/ 0 w 487"/>
                <a:gd name="T9" fmla="*/ 559731 h 401"/>
                <a:gd name="T10" fmla="*/ 13527 w 487"/>
                <a:gd name="T11" fmla="*/ 538092 h 401"/>
                <a:gd name="T12" fmla="*/ 135267 w 487"/>
                <a:gd name="T13" fmla="*/ 474617 h 401"/>
                <a:gd name="T14" fmla="*/ 162320 w 487"/>
                <a:gd name="T15" fmla="*/ 491929 h 401"/>
                <a:gd name="T16" fmla="*/ 152658 w 487"/>
                <a:gd name="T17" fmla="*/ 515010 h 401"/>
                <a:gd name="T18" fmla="*/ 121740 w 487"/>
                <a:gd name="T19" fmla="*/ 519338 h 401"/>
                <a:gd name="T20" fmla="*/ 98551 w 487"/>
                <a:gd name="T21" fmla="*/ 500584 h 401"/>
                <a:gd name="T22" fmla="*/ 110146 w 487"/>
                <a:gd name="T23" fmla="*/ 480388 h 401"/>
                <a:gd name="T24" fmla="*/ 231886 w 487"/>
                <a:gd name="T25" fmla="*/ 414028 h 401"/>
                <a:gd name="T26" fmla="*/ 258939 w 487"/>
                <a:gd name="T27" fmla="*/ 431339 h 401"/>
                <a:gd name="T28" fmla="*/ 249277 w 487"/>
                <a:gd name="T29" fmla="*/ 455864 h 401"/>
                <a:gd name="T30" fmla="*/ 220292 w 487"/>
                <a:gd name="T31" fmla="*/ 461634 h 401"/>
                <a:gd name="T32" fmla="*/ 195171 w 487"/>
                <a:gd name="T33" fmla="*/ 439995 h 401"/>
                <a:gd name="T34" fmla="*/ 206765 w 487"/>
                <a:gd name="T35" fmla="*/ 421241 h 401"/>
                <a:gd name="T36" fmla="*/ 328505 w 487"/>
                <a:gd name="T37" fmla="*/ 356324 h 401"/>
                <a:gd name="T38" fmla="*/ 355558 w 487"/>
                <a:gd name="T39" fmla="*/ 372192 h 401"/>
                <a:gd name="T40" fmla="*/ 347829 w 487"/>
                <a:gd name="T41" fmla="*/ 395274 h 401"/>
                <a:gd name="T42" fmla="*/ 316911 w 487"/>
                <a:gd name="T43" fmla="*/ 399602 h 401"/>
                <a:gd name="T44" fmla="*/ 291790 w 487"/>
                <a:gd name="T45" fmla="*/ 380848 h 401"/>
                <a:gd name="T46" fmla="*/ 305316 w 487"/>
                <a:gd name="T47" fmla="*/ 363537 h 401"/>
                <a:gd name="T48" fmla="*/ 427056 w 487"/>
                <a:gd name="T49" fmla="*/ 297177 h 401"/>
                <a:gd name="T50" fmla="*/ 454110 w 487"/>
                <a:gd name="T51" fmla="*/ 311603 h 401"/>
                <a:gd name="T52" fmla="*/ 444448 w 487"/>
                <a:gd name="T53" fmla="*/ 337570 h 401"/>
                <a:gd name="T54" fmla="*/ 413530 w 487"/>
                <a:gd name="T55" fmla="*/ 341898 h 401"/>
                <a:gd name="T56" fmla="*/ 390341 w 487"/>
                <a:gd name="T57" fmla="*/ 323144 h 401"/>
                <a:gd name="T58" fmla="*/ 401935 w 487"/>
                <a:gd name="T59" fmla="*/ 301505 h 401"/>
                <a:gd name="T60" fmla="*/ 523676 w 487"/>
                <a:gd name="T61" fmla="*/ 236587 h 401"/>
                <a:gd name="T62" fmla="*/ 550729 w 487"/>
                <a:gd name="T63" fmla="*/ 252456 h 401"/>
                <a:gd name="T64" fmla="*/ 541067 w 487"/>
                <a:gd name="T65" fmla="*/ 276980 h 401"/>
                <a:gd name="T66" fmla="*/ 512081 w 487"/>
                <a:gd name="T67" fmla="*/ 281308 h 401"/>
                <a:gd name="T68" fmla="*/ 486960 w 487"/>
                <a:gd name="T69" fmla="*/ 262554 h 401"/>
                <a:gd name="T70" fmla="*/ 498555 w 487"/>
                <a:gd name="T71" fmla="*/ 243800 h 401"/>
                <a:gd name="T72" fmla="*/ 620295 w 487"/>
                <a:gd name="T73" fmla="*/ 177441 h 401"/>
                <a:gd name="T74" fmla="*/ 647348 w 487"/>
                <a:gd name="T75" fmla="*/ 194752 h 401"/>
                <a:gd name="T76" fmla="*/ 639618 w 487"/>
                <a:gd name="T77" fmla="*/ 217834 h 401"/>
                <a:gd name="T78" fmla="*/ 608700 w 487"/>
                <a:gd name="T79" fmla="*/ 222161 h 401"/>
                <a:gd name="T80" fmla="*/ 583579 w 487"/>
                <a:gd name="T81" fmla="*/ 203407 h 401"/>
                <a:gd name="T82" fmla="*/ 597106 w 487"/>
                <a:gd name="T83" fmla="*/ 183211 h 401"/>
                <a:gd name="T84" fmla="*/ 718846 w 487"/>
                <a:gd name="T85" fmla="*/ 119736 h 401"/>
                <a:gd name="T86" fmla="*/ 745899 w 487"/>
                <a:gd name="T87" fmla="*/ 135605 h 401"/>
                <a:gd name="T88" fmla="*/ 736238 w 487"/>
                <a:gd name="T89" fmla="*/ 160129 h 401"/>
                <a:gd name="T90" fmla="*/ 705319 w 487"/>
                <a:gd name="T91" fmla="*/ 164457 h 401"/>
                <a:gd name="T92" fmla="*/ 682131 w 487"/>
                <a:gd name="T93" fmla="*/ 145703 h 401"/>
                <a:gd name="T94" fmla="*/ 693725 w 487"/>
                <a:gd name="T95" fmla="*/ 124064 h 401"/>
                <a:gd name="T96" fmla="*/ 815465 w 487"/>
                <a:gd name="T97" fmla="*/ 60589 h 401"/>
                <a:gd name="T98" fmla="*/ 842519 w 487"/>
                <a:gd name="T99" fmla="*/ 75016 h 401"/>
                <a:gd name="T100" fmla="*/ 832857 w 487"/>
                <a:gd name="T101" fmla="*/ 100982 h 401"/>
                <a:gd name="T102" fmla="*/ 803871 w 487"/>
                <a:gd name="T103" fmla="*/ 105310 h 401"/>
                <a:gd name="T104" fmla="*/ 778750 w 487"/>
                <a:gd name="T105" fmla="*/ 85114 h 401"/>
                <a:gd name="T106" fmla="*/ 790344 w 487"/>
                <a:gd name="T107" fmla="*/ 66360 h 401"/>
                <a:gd name="T108" fmla="*/ 912084 w 487"/>
                <a:gd name="T109" fmla="*/ 0 h 401"/>
                <a:gd name="T110" fmla="*/ 941070 w 487"/>
                <a:gd name="T111" fmla="*/ 17311 h 401"/>
                <a:gd name="T112" fmla="*/ 931408 w 487"/>
                <a:gd name="T113" fmla="*/ 40393 h 401"/>
                <a:gd name="T114" fmla="*/ 900490 w 487"/>
                <a:gd name="T115" fmla="*/ 44721 h 401"/>
                <a:gd name="T116" fmla="*/ 875369 w 487"/>
                <a:gd name="T117" fmla="*/ 25967 h 401"/>
                <a:gd name="T118" fmla="*/ 888896 w 487"/>
                <a:gd name="T119" fmla="*/ 5770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7"/>
                <a:gd name="T181" fmla="*/ 0 h 401"/>
                <a:gd name="T182" fmla="*/ 487 w 487"/>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7" h="401">
                  <a:moveTo>
                    <a:pt x="7" y="373"/>
                  </a:moveTo>
                  <a:lnTo>
                    <a:pt x="7" y="373"/>
                  </a:lnTo>
                  <a:lnTo>
                    <a:pt x="10" y="371"/>
                  </a:lnTo>
                  <a:lnTo>
                    <a:pt x="13" y="371"/>
                  </a:lnTo>
                  <a:lnTo>
                    <a:pt x="16" y="370"/>
                  </a:lnTo>
                  <a:lnTo>
                    <a:pt x="19" y="370"/>
                  </a:lnTo>
                  <a:lnTo>
                    <a:pt x="22" y="370"/>
                  </a:lnTo>
                  <a:lnTo>
                    <a:pt x="25" y="371"/>
                  </a:lnTo>
                  <a:lnTo>
                    <a:pt x="29" y="373"/>
                  </a:lnTo>
                  <a:lnTo>
                    <a:pt x="30" y="375"/>
                  </a:lnTo>
                  <a:lnTo>
                    <a:pt x="32" y="378"/>
                  </a:lnTo>
                  <a:lnTo>
                    <a:pt x="33" y="381"/>
                  </a:lnTo>
                  <a:lnTo>
                    <a:pt x="35" y="384"/>
                  </a:lnTo>
                  <a:lnTo>
                    <a:pt x="35" y="388"/>
                  </a:lnTo>
                  <a:lnTo>
                    <a:pt x="33" y="389"/>
                  </a:lnTo>
                  <a:lnTo>
                    <a:pt x="33" y="392"/>
                  </a:lnTo>
                  <a:lnTo>
                    <a:pt x="32" y="396"/>
                  </a:lnTo>
                  <a:lnTo>
                    <a:pt x="29" y="397"/>
                  </a:lnTo>
                  <a:lnTo>
                    <a:pt x="25" y="399"/>
                  </a:lnTo>
                  <a:lnTo>
                    <a:pt x="22" y="401"/>
                  </a:lnTo>
                  <a:lnTo>
                    <a:pt x="19" y="401"/>
                  </a:lnTo>
                  <a:lnTo>
                    <a:pt x="18" y="401"/>
                  </a:lnTo>
                  <a:lnTo>
                    <a:pt x="13" y="401"/>
                  </a:lnTo>
                  <a:lnTo>
                    <a:pt x="11" y="399"/>
                  </a:lnTo>
                  <a:lnTo>
                    <a:pt x="8" y="397"/>
                  </a:lnTo>
                  <a:lnTo>
                    <a:pt x="5" y="396"/>
                  </a:lnTo>
                  <a:lnTo>
                    <a:pt x="3" y="394"/>
                  </a:lnTo>
                  <a:lnTo>
                    <a:pt x="2" y="391"/>
                  </a:lnTo>
                  <a:lnTo>
                    <a:pt x="0" y="388"/>
                  </a:lnTo>
                  <a:lnTo>
                    <a:pt x="0" y="384"/>
                  </a:lnTo>
                  <a:lnTo>
                    <a:pt x="2" y="383"/>
                  </a:lnTo>
                  <a:lnTo>
                    <a:pt x="3" y="378"/>
                  </a:lnTo>
                  <a:lnTo>
                    <a:pt x="5" y="376"/>
                  </a:lnTo>
                  <a:lnTo>
                    <a:pt x="7" y="373"/>
                  </a:lnTo>
                  <a:close/>
                  <a:moveTo>
                    <a:pt x="57" y="333"/>
                  </a:moveTo>
                  <a:lnTo>
                    <a:pt x="57" y="333"/>
                  </a:lnTo>
                  <a:lnTo>
                    <a:pt x="60" y="331"/>
                  </a:lnTo>
                  <a:lnTo>
                    <a:pt x="63" y="329"/>
                  </a:lnTo>
                  <a:lnTo>
                    <a:pt x="66" y="329"/>
                  </a:lnTo>
                  <a:lnTo>
                    <a:pt x="70" y="329"/>
                  </a:lnTo>
                  <a:lnTo>
                    <a:pt x="73" y="329"/>
                  </a:lnTo>
                  <a:lnTo>
                    <a:pt x="76" y="331"/>
                  </a:lnTo>
                  <a:lnTo>
                    <a:pt x="77" y="333"/>
                  </a:lnTo>
                  <a:lnTo>
                    <a:pt x="81" y="334"/>
                  </a:lnTo>
                  <a:lnTo>
                    <a:pt x="82" y="337"/>
                  </a:lnTo>
                  <a:lnTo>
                    <a:pt x="84" y="341"/>
                  </a:lnTo>
                  <a:lnTo>
                    <a:pt x="85" y="342"/>
                  </a:lnTo>
                  <a:lnTo>
                    <a:pt x="85" y="345"/>
                  </a:lnTo>
                  <a:lnTo>
                    <a:pt x="84" y="349"/>
                  </a:lnTo>
                  <a:lnTo>
                    <a:pt x="84" y="352"/>
                  </a:lnTo>
                  <a:lnTo>
                    <a:pt x="82" y="354"/>
                  </a:lnTo>
                  <a:lnTo>
                    <a:pt x="79" y="357"/>
                  </a:lnTo>
                  <a:lnTo>
                    <a:pt x="76" y="358"/>
                  </a:lnTo>
                  <a:lnTo>
                    <a:pt x="73" y="360"/>
                  </a:lnTo>
                  <a:lnTo>
                    <a:pt x="70" y="360"/>
                  </a:lnTo>
                  <a:lnTo>
                    <a:pt x="68" y="360"/>
                  </a:lnTo>
                  <a:lnTo>
                    <a:pt x="63" y="360"/>
                  </a:lnTo>
                  <a:lnTo>
                    <a:pt x="62" y="358"/>
                  </a:lnTo>
                  <a:lnTo>
                    <a:pt x="58" y="357"/>
                  </a:lnTo>
                  <a:lnTo>
                    <a:pt x="55" y="355"/>
                  </a:lnTo>
                  <a:lnTo>
                    <a:pt x="54" y="352"/>
                  </a:lnTo>
                  <a:lnTo>
                    <a:pt x="52" y="349"/>
                  </a:lnTo>
                  <a:lnTo>
                    <a:pt x="51" y="347"/>
                  </a:lnTo>
                  <a:lnTo>
                    <a:pt x="51" y="344"/>
                  </a:lnTo>
                  <a:lnTo>
                    <a:pt x="52" y="341"/>
                  </a:lnTo>
                  <a:lnTo>
                    <a:pt x="54" y="337"/>
                  </a:lnTo>
                  <a:lnTo>
                    <a:pt x="55" y="334"/>
                  </a:lnTo>
                  <a:lnTo>
                    <a:pt x="57" y="333"/>
                  </a:lnTo>
                  <a:close/>
                  <a:moveTo>
                    <a:pt x="107" y="292"/>
                  </a:moveTo>
                  <a:lnTo>
                    <a:pt x="107" y="292"/>
                  </a:lnTo>
                  <a:lnTo>
                    <a:pt x="110" y="289"/>
                  </a:lnTo>
                  <a:lnTo>
                    <a:pt x="114" y="289"/>
                  </a:lnTo>
                  <a:lnTo>
                    <a:pt x="117" y="287"/>
                  </a:lnTo>
                  <a:lnTo>
                    <a:pt x="120" y="287"/>
                  </a:lnTo>
                  <a:lnTo>
                    <a:pt x="123" y="289"/>
                  </a:lnTo>
                  <a:lnTo>
                    <a:pt x="126" y="289"/>
                  </a:lnTo>
                  <a:lnTo>
                    <a:pt x="128" y="292"/>
                  </a:lnTo>
                  <a:lnTo>
                    <a:pt x="131" y="294"/>
                  </a:lnTo>
                  <a:lnTo>
                    <a:pt x="132" y="297"/>
                  </a:lnTo>
                  <a:lnTo>
                    <a:pt x="134" y="299"/>
                  </a:lnTo>
                  <a:lnTo>
                    <a:pt x="136" y="302"/>
                  </a:lnTo>
                  <a:lnTo>
                    <a:pt x="136" y="305"/>
                  </a:lnTo>
                  <a:lnTo>
                    <a:pt x="134" y="308"/>
                  </a:lnTo>
                  <a:lnTo>
                    <a:pt x="134" y="310"/>
                  </a:lnTo>
                  <a:lnTo>
                    <a:pt x="131" y="313"/>
                  </a:lnTo>
                  <a:lnTo>
                    <a:pt x="129" y="316"/>
                  </a:lnTo>
                  <a:lnTo>
                    <a:pt x="126" y="318"/>
                  </a:lnTo>
                  <a:lnTo>
                    <a:pt x="123" y="320"/>
                  </a:lnTo>
                  <a:lnTo>
                    <a:pt x="120" y="320"/>
                  </a:lnTo>
                  <a:lnTo>
                    <a:pt x="118" y="320"/>
                  </a:lnTo>
                  <a:lnTo>
                    <a:pt x="114" y="320"/>
                  </a:lnTo>
                  <a:lnTo>
                    <a:pt x="112" y="318"/>
                  </a:lnTo>
                  <a:lnTo>
                    <a:pt x="109" y="316"/>
                  </a:lnTo>
                  <a:lnTo>
                    <a:pt x="106" y="315"/>
                  </a:lnTo>
                  <a:lnTo>
                    <a:pt x="104" y="311"/>
                  </a:lnTo>
                  <a:lnTo>
                    <a:pt x="103" y="308"/>
                  </a:lnTo>
                  <a:lnTo>
                    <a:pt x="101" y="305"/>
                  </a:lnTo>
                  <a:lnTo>
                    <a:pt x="101" y="302"/>
                  </a:lnTo>
                  <a:lnTo>
                    <a:pt x="103" y="300"/>
                  </a:lnTo>
                  <a:lnTo>
                    <a:pt x="104" y="297"/>
                  </a:lnTo>
                  <a:lnTo>
                    <a:pt x="106" y="294"/>
                  </a:lnTo>
                  <a:lnTo>
                    <a:pt x="107" y="292"/>
                  </a:lnTo>
                  <a:close/>
                  <a:moveTo>
                    <a:pt x="158" y="252"/>
                  </a:moveTo>
                  <a:lnTo>
                    <a:pt x="158" y="252"/>
                  </a:lnTo>
                  <a:lnTo>
                    <a:pt x="161" y="248"/>
                  </a:lnTo>
                  <a:lnTo>
                    <a:pt x="164" y="248"/>
                  </a:lnTo>
                  <a:lnTo>
                    <a:pt x="167" y="247"/>
                  </a:lnTo>
                  <a:lnTo>
                    <a:pt x="170" y="247"/>
                  </a:lnTo>
                  <a:lnTo>
                    <a:pt x="173" y="248"/>
                  </a:lnTo>
                  <a:lnTo>
                    <a:pt x="177" y="248"/>
                  </a:lnTo>
                  <a:lnTo>
                    <a:pt x="178" y="250"/>
                  </a:lnTo>
                  <a:lnTo>
                    <a:pt x="181" y="253"/>
                  </a:lnTo>
                  <a:lnTo>
                    <a:pt x="183" y="255"/>
                  </a:lnTo>
                  <a:lnTo>
                    <a:pt x="184" y="258"/>
                  </a:lnTo>
                  <a:lnTo>
                    <a:pt x="186" y="261"/>
                  </a:lnTo>
                  <a:lnTo>
                    <a:pt x="186" y="263"/>
                  </a:lnTo>
                  <a:lnTo>
                    <a:pt x="184" y="268"/>
                  </a:lnTo>
                  <a:lnTo>
                    <a:pt x="184" y="269"/>
                  </a:lnTo>
                  <a:lnTo>
                    <a:pt x="181" y="273"/>
                  </a:lnTo>
                  <a:lnTo>
                    <a:pt x="180" y="274"/>
                  </a:lnTo>
                  <a:lnTo>
                    <a:pt x="177" y="276"/>
                  </a:lnTo>
                  <a:lnTo>
                    <a:pt x="173" y="277"/>
                  </a:lnTo>
                  <a:lnTo>
                    <a:pt x="170" y="277"/>
                  </a:lnTo>
                  <a:lnTo>
                    <a:pt x="169" y="279"/>
                  </a:lnTo>
                  <a:lnTo>
                    <a:pt x="164" y="277"/>
                  </a:lnTo>
                  <a:lnTo>
                    <a:pt x="162" y="277"/>
                  </a:lnTo>
                  <a:lnTo>
                    <a:pt x="159" y="276"/>
                  </a:lnTo>
                  <a:lnTo>
                    <a:pt x="156" y="273"/>
                  </a:lnTo>
                  <a:lnTo>
                    <a:pt x="154" y="271"/>
                  </a:lnTo>
                  <a:lnTo>
                    <a:pt x="153" y="268"/>
                  </a:lnTo>
                  <a:lnTo>
                    <a:pt x="151" y="264"/>
                  </a:lnTo>
                  <a:lnTo>
                    <a:pt x="151" y="261"/>
                  </a:lnTo>
                  <a:lnTo>
                    <a:pt x="153" y="258"/>
                  </a:lnTo>
                  <a:lnTo>
                    <a:pt x="154" y="256"/>
                  </a:lnTo>
                  <a:lnTo>
                    <a:pt x="156" y="253"/>
                  </a:lnTo>
                  <a:lnTo>
                    <a:pt x="158" y="252"/>
                  </a:lnTo>
                  <a:close/>
                  <a:moveTo>
                    <a:pt x="208" y="209"/>
                  </a:moveTo>
                  <a:lnTo>
                    <a:pt x="208" y="209"/>
                  </a:lnTo>
                  <a:lnTo>
                    <a:pt x="211" y="208"/>
                  </a:lnTo>
                  <a:lnTo>
                    <a:pt x="214" y="206"/>
                  </a:lnTo>
                  <a:lnTo>
                    <a:pt x="217" y="206"/>
                  </a:lnTo>
                  <a:lnTo>
                    <a:pt x="221" y="206"/>
                  </a:lnTo>
                  <a:lnTo>
                    <a:pt x="224" y="206"/>
                  </a:lnTo>
                  <a:lnTo>
                    <a:pt x="227" y="208"/>
                  </a:lnTo>
                  <a:lnTo>
                    <a:pt x="228" y="209"/>
                  </a:lnTo>
                  <a:lnTo>
                    <a:pt x="232" y="211"/>
                  </a:lnTo>
                  <a:lnTo>
                    <a:pt x="233" y="214"/>
                  </a:lnTo>
                  <a:lnTo>
                    <a:pt x="235" y="216"/>
                  </a:lnTo>
                  <a:lnTo>
                    <a:pt x="235" y="219"/>
                  </a:lnTo>
                  <a:lnTo>
                    <a:pt x="236" y="222"/>
                  </a:lnTo>
                  <a:lnTo>
                    <a:pt x="235" y="226"/>
                  </a:lnTo>
                  <a:lnTo>
                    <a:pt x="235" y="229"/>
                  </a:lnTo>
                  <a:lnTo>
                    <a:pt x="232" y="230"/>
                  </a:lnTo>
                  <a:lnTo>
                    <a:pt x="230" y="234"/>
                  </a:lnTo>
                  <a:lnTo>
                    <a:pt x="227" y="235"/>
                  </a:lnTo>
                  <a:lnTo>
                    <a:pt x="224" y="237"/>
                  </a:lnTo>
                  <a:lnTo>
                    <a:pt x="221" y="237"/>
                  </a:lnTo>
                  <a:lnTo>
                    <a:pt x="217" y="237"/>
                  </a:lnTo>
                  <a:lnTo>
                    <a:pt x="214" y="237"/>
                  </a:lnTo>
                  <a:lnTo>
                    <a:pt x="213" y="235"/>
                  </a:lnTo>
                  <a:lnTo>
                    <a:pt x="208" y="234"/>
                  </a:lnTo>
                  <a:lnTo>
                    <a:pt x="206" y="232"/>
                  </a:lnTo>
                  <a:lnTo>
                    <a:pt x="205" y="229"/>
                  </a:lnTo>
                  <a:lnTo>
                    <a:pt x="203" y="227"/>
                  </a:lnTo>
                  <a:lnTo>
                    <a:pt x="202" y="224"/>
                  </a:lnTo>
                  <a:lnTo>
                    <a:pt x="202" y="221"/>
                  </a:lnTo>
                  <a:lnTo>
                    <a:pt x="203" y="217"/>
                  </a:lnTo>
                  <a:lnTo>
                    <a:pt x="205" y="214"/>
                  </a:lnTo>
                  <a:lnTo>
                    <a:pt x="206" y="213"/>
                  </a:lnTo>
                  <a:lnTo>
                    <a:pt x="208" y="209"/>
                  </a:lnTo>
                  <a:close/>
                  <a:moveTo>
                    <a:pt x="258" y="169"/>
                  </a:moveTo>
                  <a:lnTo>
                    <a:pt x="258" y="169"/>
                  </a:lnTo>
                  <a:lnTo>
                    <a:pt x="261" y="167"/>
                  </a:lnTo>
                  <a:lnTo>
                    <a:pt x="265" y="166"/>
                  </a:lnTo>
                  <a:lnTo>
                    <a:pt x="268" y="164"/>
                  </a:lnTo>
                  <a:lnTo>
                    <a:pt x="271" y="164"/>
                  </a:lnTo>
                  <a:lnTo>
                    <a:pt x="274" y="166"/>
                  </a:lnTo>
                  <a:lnTo>
                    <a:pt x="277" y="166"/>
                  </a:lnTo>
                  <a:lnTo>
                    <a:pt x="279" y="167"/>
                  </a:lnTo>
                  <a:lnTo>
                    <a:pt x="282" y="170"/>
                  </a:lnTo>
                  <a:lnTo>
                    <a:pt x="284" y="172"/>
                  </a:lnTo>
                  <a:lnTo>
                    <a:pt x="285" y="175"/>
                  </a:lnTo>
                  <a:lnTo>
                    <a:pt x="285" y="179"/>
                  </a:lnTo>
                  <a:lnTo>
                    <a:pt x="287" y="182"/>
                  </a:lnTo>
                  <a:lnTo>
                    <a:pt x="285" y="185"/>
                  </a:lnTo>
                  <a:lnTo>
                    <a:pt x="285" y="187"/>
                  </a:lnTo>
                  <a:lnTo>
                    <a:pt x="282" y="190"/>
                  </a:lnTo>
                  <a:lnTo>
                    <a:pt x="280" y="192"/>
                  </a:lnTo>
                  <a:lnTo>
                    <a:pt x="277" y="193"/>
                  </a:lnTo>
                  <a:lnTo>
                    <a:pt x="274" y="195"/>
                  </a:lnTo>
                  <a:lnTo>
                    <a:pt x="271" y="196"/>
                  </a:lnTo>
                  <a:lnTo>
                    <a:pt x="268" y="196"/>
                  </a:lnTo>
                  <a:lnTo>
                    <a:pt x="265" y="195"/>
                  </a:lnTo>
                  <a:lnTo>
                    <a:pt x="263" y="195"/>
                  </a:lnTo>
                  <a:lnTo>
                    <a:pt x="258" y="193"/>
                  </a:lnTo>
                  <a:lnTo>
                    <a:pt x="257" y="190"/>
                  </a:lnTo>
                  <a:lnTo>
                    <a:pt x="254" y="188"/>
                  </a:lnTo>
                  <a:lnTo>
                    <a:pt x="254" y="185"/>
                  </a:lnTo>
                  <a:lnTo>
                    <a:pt x="252" y="182"/>
                  </a:lnTo>
                  <a:lnTo>
                    <a:pt x="252" y="180"/>
                  </a:lnTo>
                  <a:lnTo>
                    <a:pt x="254" y="177"/>
                  </a:lnTo>
                  <a:lnTo>
                    <a:pt x="254" y="174"/>
                  </a:lnTo>
                  <a:lnTo>
                    <a:pt x="257" y="170"/>
                  </a:lnTo>
                  <a:lnTo>
                    <a:pt x="258" y="169"/>
                  </a:lnTo>
                  <a:close/>
                  <a:moveTo>
                    <a:pt x="309" y="127"/>
                  </a:moveTo>
                  <a:lnTo>
                    <a:pt x="309" y="127"/>
                  </a:lnTo>
                  <a:lnTo>
                    <a:pt x="312" y="125"/>
                  </a:lnTo>
                  <a:lnTo>
                    <a:pt x="315" y="123"/>
                  </a:lnTo>
                  <a:lnTo>
                    <a:pt x="317" y="123"/>
                  </a:lnTo>
                  <a:lnTo>
                    <a:pt x="321" y="123"/>
                  </a:lnTo>
                  <a:lnTo>
                    <a:pt x="324" y="123"/>
                  </a:lnTo>
                  <a:lnTo>
                    <a:pt x="328" y="125"/>
                  </a:lnTo>
                  <a:lnTo>
                    <a:pt x="329" y="127"/>
                  </a:lnTo>
                  <a:lnTo>
                    <a:pt x="332" y="128"/>
                  </a:lnTo>
                  <a:lnTo>
                    <a:pt x="334" y="132"/>
                  </a:lnTo>
                  <a:lnTo>
                    <a:pt x="335" y="135"/>
                  </a:lnTo>
                  <a:lnTo>
                    <a:pt x="335" y="138"/>
                  </a:lnTo>
                  <a:lnTo>
                    <a:pt x="335" y="141"/>
                  </a:lnTo>
                  <a:lnTo>
                    <a:pt x="335" y="143"/>
                  </a:lnTo>
                  <a:lnTo>
                    <a:pt x="335" y="146"/>
                  </a:lnTo>
                  <a:lnTo>
                    <a:pt x="332" y="149"/>
                  </a:lnTo>
                  <a:lnTo>
                    <a:pt x="331" y="151"/>
                  </a:lnTo>
                  <a:lnTo>
                    <a:pt x="328" y="154"/>
                  </a:lnTo>
                  <a:lnTo>
                    <a:pt x="324" y="154"/>
                  </a:lnTo>
                  <a:lnTo>
                    <a:pt x="321" y="156"/>
                  </a:lnTo>
                  <a:lnTo>
                    <a:pt x="318" y="156"/>
                  </a:lnTo>
                  <a:lnTo>
                    <a:pt x="315" y="154"/>
                  </a:lnTo>
                  <a:lnTo>
                    <a:pt x="312" y="154"/>
                  </a:lnTo>
                  <a:lnTo>
                    <a:pt x="309" y="151"/>
                  </a:lnTo>
                  <a:lnTo>
                    <a:pt x="307" y="149"/>
                  </a:lnTo>
                  <a:lnTo>
                    <a:pt x="304" y="146"/>
                  </a:lnTo>
                  <a:lnTo>
                    <a:pt x="304" y="145"/>
                  </a:lnTo>
                  <a:lnTo>
                    <a:pt x="302" y="141"/>
                  </a:lnTo>
                  <a:lnTo>
                    <a:pt x="302" y="138"/>
                  </a:lnTo>
                  <a:lnTo>
                    <a:pt x="304" y="135"/>
                  </a:lnTo>
                  <a:lnTo>
                    <a:pt x="304" y="133"/>
                  </a:lnTo>
                  <a:lnTo>
                    <a:pt x="307" y="130"/>
                  </a:lnTo>
                  <a:lnTo>
                    <a:pt x="309" y="127"/>
                  </a:lnTo>
                  <a:close/>
                  <a:moveTo>
                    <a:pt x="359" y="86"/>
                  </a:moveTo>
                  <a:lnTo>
                    <a:pt x="359" y="86"/>
                  </a:lnTo>
                  <a:lnTo>
                    <a:pt x="362" y="85"/>
                  </a:lnTo>
                  <a:lnTo>
                    <a:pt x="365" y="85"/>
                  </a:lnTo>
                  <a:lnTo>
                    <a:pt x="367" y="83"/>
                  </a:lnTo>
                  <a:lnTo>
                    <a:pt x="372" y="83"/>
                  </a:lnTo>
                  <a:lnTo>
                    <a:pt x="375" y="83"/>
                  </a:lnTo>
                  <a:lnTo>
                    <a:pt x="376" y="85"/>
                  </a:lnTo>
                  <a:lnTo>
                    <a:pt x="380" y="86"/>
                  </a:lnTo>
                  <a:lnTo>
                    <a:pt x="383" y="88"/>
                  </a:lnTo>
                  <a:lnTo>
                    <a:pt x="384" y="91"/>
                  </a:lnTo>
                  <a:lnTo>
                    <a:pt x="386" y="94"/>
                  </a:lnTo>
                  <a:lnTo>
                    <a:pt x="386" y="96"/>
                  </a:lnTo>
                  <a:lnTo>
                    <a:pt x="386" y="99"/>
                  </a:lnTo>
                  <a:lnTo>
                    <a:pt x="386" y="102"/>
                  </a:lnTo>
                  <a:lnTo>
                    <a:pt x="386" y="106"/>
                  </a:lnTo>
                  <a:lnTo>
                    <a:pt x="383" y="109"/>
                  </a:lnTo>
                  <a:lnTo>
                    <a:pt x="381" y="111"/>
                  </a:lnTo>
                  <a:lnTo>
                    <a:pt x="378" y="112"/>
                  </a:lnTo>
                  <a:lnTo>
                    <a:pt x="375" y="114"/>
                  </a:lnTo>
                  <a:lnTo>
                    <a:pt x="372" y="114"/>
                  </a:lnTo>
                  <a:lnTo>
                    <a:pt x="368" y="114"/>
                  </a:lnTo>
                  <a:lnTo>
                    <a:pt x="365" y="114"/>
                  </a:lnTo>
                  <a:lnTo>
                    <a:pt x="362" y="112"/>
                  </a:lnTo>
                  <a:lnTo>
                    <a:pt x="359" y="111"/>
                  </a:lnTo>
                  <a:lnTo>
                    <a:pt x="357" y="109"/>
                  </a:lnTo>
                  <a:lnTo>
                    <a:pt x="354" y="106"/>
                  </a:lnTo>
                  <a:lnTo>
                    <a:pt x="354" y="102"/>
                  </a:lnTo>
                  <a:lnTo>
                    <a:pt x="353" y="101"/>
                  </a:lnTo>
                  <a:lnTo>
                    <a:pt x="353" y="98"/>
                  </a:lnTo>
                  <a:lnTo>
                    <a:pt x="354" y="94"/>
                  </a:lnTo>
                  <a:lnTo>
                    <a:pt x="354" y="91"/>
                  </a:lnTo>
                  <a:lnTo>
                    <a:pt x="357" y="89"/>
                  </a:lnTo>
                  <a:lnTo>
                    <a:pt x="359" y="86"/>
                  </a:lnTo>
                  <a:close/>
                  <a:moveTo>
                    <a:pt x="409" y="46"/>
                  </a:moveTo>
                  <a:lnTo>
                    <a:pt x="409" y="46"/>
                  </a:lnTo>
                  <a:lnTo>
                    <a:pt x="411" y="44"/>
                  </a:lnTo>
                  <a:lnTo>
                    <a:pt x="416" y="42"/>
                  </a:lnTo>
                  <a:lnTo>
                    <a:pt x="417" y="42"/>
                  </a:lnTo>
                  <a:lnTo>
                    <a:pt x="422" y="42"/>
                  </a:lnTo>
                  <a:lnTo>
                    <a:pt x="425" y="42"/>
                  </a:lnTo>
                  <a:lnTo>
                    <a:pt x="427" y="44"/>
                  </a:lnTo>
                  <a:lnTo>
                    <a:pt x="430" y="46"/>
                  </a:lnTo>
                  <a:lnTo>
                    <a:pt x="433" y="47"/>
                  </a:lnTo>
                  <a:lnTo>
                    <a:pt x="435" y="49"/>
                  </a:lnTo>
                  <a:lnTo>
                    <a:pt x="436" y="52"/>
                  </a:lnTo>
                  <a:lnTo>
                    <a:pt x="436" y="55"/>
                  </a:lnTo>
                  <a:lnTo>
                    <a:pt x="436" y="59"/>
                  </a:lnTo>
                  <a:lnTo>
                    <a:pt x="436" y="62"/>
                  </a:lnTo>
                  <a:lnTo>
                    <a:pt x="435" y="65"/>
                  </a:lnTo>
                  <a:lnTo>
                    <a:pt x="433" y="67"/>
                  </a:lnTo>
                  <a:lnTo>
                    <a:pt x="431" y="70"/>
                  </a:lnTo>
                  <a:lnTo>
                    <a:pt x="428" y="72"/>
                  </a:lnTo>
                  <a:lnTo>
                    <a:pt x="425" y="72"/>
                  </a:lnTo>
                  <a:lnTo>
                    <a:pt x="422" y="73"/>
                  </a:lnTo>
                  <a:lnTo>
                    <a:pt x="419" y="73"/>
                  </a:lnTo>
                  <a:lnTo>
                    <a:pt x="416" y="73"/>
                  </a:lnTo>
                  <a:lnTo>
                    <a:pt x="413" y="72"/>
                  </a:lnTo>
                  <a:lnTo>
                    <a:pt x="409" y="70"/>
                  </a:lnTo>
                  <a:lnTo>
                    <a:pt x="408" y="68"/>
                  </a:lnTo>
                  <a:lnTo>
                    <a:pt x="405" y="65"/>
                  </a:lnTo>
                  <a:lnTo>
                    <a:pt x="405" y="62"/>
                  </a:lnTo>
                  <a:lnTo>
                    <a:pt x="403" y="59"/>
                  </a:lnTo>
                  <a:lnTo>
                    <a:pt x="403" y="55"/>
                  </a:lnTo>
                  <a:lnTo>
                    <a:pt x="403" y="54"/>
                  </a:lnTo>
                  <a:lnTo>
                    <a:pt x="405" y="51"/>
                  </a:lnTo>
                  <a:lnTo>
                    <a:pt x="408" y="47"/>
                  </a:lnTo>
                  <a:lnTo>
                    <a:pt x="409" y="46"/>
                  </a:lnTo>
                  <a:close/>
                  <a:moveTo>
                    <a:pt x="460" y="4"/>
                  </a:moveTo>
                  <a:lnTo>
                    <a:pt x="460" y="4"/>
                  </a:lnTo>
                  <a:lnTo>
                    <a:pt x="461" y="2"/>
                  </a:lnTo>
                  <a:lnTo>
                    <a:pt x="466" y="2"/>
                  </a:lnTo>
                  <a:lnTo>
                    <a:pt x="468" y="0"/>
                  </a:lnTo>
                  <a:lnTo>
                    <a:pt x="472" y="0"/>
                  </a:lnTo>
                  <a:lnTo>
                    <a:pt x="474" y="0"/>
                  </a:lnTo>
                  <a:lnTo>
                    <a:pt x="477" y="2"/>
                  </a:lnTo>
                  <a:lnTo>
                    <a:pt x="480" y="4"/>
                  </a:lnTo>
                  <a:lnTo>
                    <a:pt x="483" y="5"/>
                  </a:lnTo>
                  <a:lnTo>
                    <a:pt x="485" y="8"/>
                  </a:lnTo>
                  <a:lnTo>
                    <a:pt x="487" y="12"/>
                  </a:lnTo>
                  <a:lnTo>
                    <a:pt x="487" y="13"/>
                  </a:lnTo>
                  <a:lnTo>
                    <a:pt x="487" y="18"/>
                  </a:lnTo>
                  <a:lnTo>
                    <a:pt x="487" y="20"/>
                  </a:lnTo>
                  <a:lnTo>
                    <a:pt x="485" y="23"/>
                  </a:lnTo>
                  <a:lnTo>
                    <a:pt x="483" y="26"/>
                  </a:lnTo>
                  <a:lnTo>
                    <a:pt x="482" y="28"/>
                  </a:lnTo>
                  <a:lnTo>
                    <a:pt x="479" y="30"/>
                  </a:lnTo>
                  <a:lnTo>
                    <a:pt x="475" y="31"/>
                  </a:lnTo>
                  <a:lnTo>
                    <a:pt x="472" y="31"/>
                  </a:lnTo>
                  <a:lnTo>
                    <a:pt x="469" y="31"/>
                  </a:lnTo>
                  <a:lnTo>
                    <a:pt x="466" y="31"/>
                  </a:lnTo>
                  <a:lnTo>
                    <a:pt x="463" y="30"/>
                  </a:lnTo>
                  <a:lnTo>
                    <a:pt x="460" y="30"/>
                  </a:lnTo>
                  <a:lnTo>
                    <a:pt x="458" y="26"/>
                  </a:lnTo>
                  <a:lnTo>
                    <a:pt x="455" y="25"/>
                  </a:lnTo>
                  <a:lnTo>
                    <a:pt x="455" y="21"/>
                  </a:lnTo>
                  <a:lnTo>
                    <a:pt x="453" y="18"/>
                  </a:lnTo>
                  <a:lnTo>
                    <a:pt x="453" y="15"/>
                  </a:lnTo>
                  <a:lnTo>
                    <a:pt x="453" y="12"/>
                  </a:lnTo>
                  <a:lnTo>
                    <a:pt x="455" y="8"/>
                  </a:lnTo>
                  <a:lnTo>
                    <a:pt x="458" y="7"/>
                  </a:lnTo>
                  <a:lnTo>
                    <a:pt x="460" y="4"/>
                  </a:lnTo>
                  <a:close/>
                </a:path>
              </a:pathLst>
            </a:custGeom>
            <a:solidFill>
              <a:srgbClr val="FF0000"/>
            </a:solidFill>
            <a:ln w="3175">
              <a:solidFill>
                <a:srgbClr val="FF0000"/>
              </a:solidFill>
              <a:round/>
              <a:headEnd/>
              <a:tailEnd/>
            </a:ln>
          </p:spPr>
          <p:txBody>
            <a:bodyPr/>
            <a:lstStyle/>
            <a:p>
              <a:endParaRPr lang="en-US" sz="1050"/>
            </a:p>
          </p:txBody>
        </p:sp>
        <p:sp>
          <p:nvSpPr>
            <p:cNvPr id="15" name="Freeform 12"/>
            <p:cNvSpPr>
              <a:spLocks noEditPoints="1"/>
            </p:cNvSpPr>
            <p:nvPr/>
          </p:nvSpPr>
          <p:spPr bwMode="auto">
            <a:xfrm>
              <a:off x="3859784" y="1835530"/>
              <a:ext cx="1712287" cy="45719"/>
            </a:xfrm>
            <a:custGeom>
              <a:avLst/>
              <a:gdLst>
                <a:gd name="T0" fmla="*/ 47690 w 1026"/>
                <a:gd name="T1" fmla="*/ 21508 h 31"/>
                <a:gd name="T2" fmla="*/ 18787 w 1026"/>
                <a:gd name="T3" fmla="*/ 44450 h 31"/>
                <a:gd name="T4" fmla="*/ 4335 w 1026"/>
                <a:gd name="T5" fmla="*/ 8603 h 31"/>
                <a:gd name="T6" fmla="*/ 130064 w 1026"/>
                <a:gd name="T7" fmla="*/ 0 h 31"/>
                <a:gd name="T8" fmla="*/ 137289 w 1026"/>
                <a:gd name="T9" fmla="*/ 40148 h 31"/>
                <a:gd name="T10" fmla="*/ 99715 w 1026"/>
                <a:gd name="T11" fmla="*/ 34413 h 31"/>
                <a:gd name="T12" fmla="*/ 114167 w 1026"/>
                <a:gd name="T13" fmla="*/ 0 h 31"/>
                <a:gd name="T14" fmla="*/ 237005 w 1026"/>
                <a:gd name="T15" fmla="*/ 14339 h 31"/>
                <a:gd name="T16" fmla="*/ 216773 w 1026"/>
                <a:gd name="T17" fmla="*/ 44450 h 31"/>
                <a:gd name="T18" fmla="*/ 190760 w 1026"/>
                <a:gd name="T19" fmla="*/ 18640 h 31"/>
                <a:gd name="T20" fmla="*/ 312153 w 1026"/>
                <a:gd name="T21" fmla="*/ 0 h 31"/>
                <a:gd name="T22" fmla="*/ 332385 w 1026"/>
                <a:gd name="T23" fmla="*/ 30111 h 31"/>
                <a:gd name="T24" fmla="*/ 297701 w 1026"/>
                <a:gd name="T25" fmla="*/ 41582 h 31"/>
                <a:gd name="T26" fmla="*/ 297701 w 1026"/>
                <a:gd name="T27" fmla="*/ 2868 h 31"/>
                <a:gd name="T28" fmla="*/ 423429 w 1026"/>
                <a:gd name="T29" fmla="*/ 7169 h 31"/>
                <a:gd name="T30" fmla="*/ 416203 w 1026"/>
                <a:gd name="T31" fmla="*/ 44450 h 31"/>
                <a:gd name="T32" fmla="*/ 382965 w 1026"/>
                <a:gd name="T33" fmla="*/ 25810 h 31"/>
                <a:gd name="T34" fmla="*/ 407533 w 1026"/>
                <a:gd name="T35" fmla="*/ 0 h 31"/>
                <a:gd name="T36" fmla="*/ 526035 w 1026"/>
                <a:gd name="T37" fmla="*/ 21508 h 31"/>
                <a:gd name="T38" fmla="*/ 498577 w 1026"/>
                <a:gd name="T39" fmla="*/ 44450 h 31"/>
                <a:gd name="T40" fmla="*/ 482680 w 1026"/>
                <a:gd name="T41" fmla="*/ 8603 h 31"/>
                <a:gd name="T42" fmla="*/ 606963 w 1026"/>
                <a:gd name="T43" fmla="*/ 0 h 31"/>
                <a:gd name="T44" fmla="*/ 614189 w 1026"/>
                <a:gd name="T45" fmla="*/ 40148 h 31"/>
                <a:gd name="T46" fmla="*/ 578060 w 1026"/>
                <a:gd name="T47" fmla="*/ 34413 h 31"/>
                <a:gd name="T48" fmla="*/ 593957 w 1026"/>
                <a:gd name="T49" fmla="*/ 0 h 31"/>
                <a:gd name="T50" fmla="*/ 716795 w 1026"/>
                <a:gd name="T51" fmla="*/ 14339 h 31"/>
                <a:gd name="T52" fmla="*/ 693672 w 1026"/>
                <a:gd name="T53" fmla="*/ 44450 h 31"/>
                <a:gd name="T54" fmla="*/ 669105 w 1026"/>
                <a:gd name="T55" fmla="*/ 18640 h 31"/>
                <a:gd name="T56" fmla="*/ 789052 w 1026"/>
                <a:gd name="T57" fmla="*/ 0 h 31"/>
                <a:gd name="T58" fmla="*/ 812175 w 1026"/>
                <a:gd name="T59" fmla="*/ 30111 h 31"/>
                <a:gd name="T60" fmla="*/ 776046 w 1026"/>
                <a:gd name="T61" fmla="*/ 41582 h 31"/>
                <a:gd name="T62" fmla="*/ 776046 w 1026"/>
                <a:gd name="T63" fmla="*/ 2868 h 31"/>
                <a:gd name="T64" fmla="*/ 903219 w 1026"/>
                <a:gd name="T65" fmla="*/ 7169 h 31"/>
                <a:gd name="T66" fmla="*/ 894548 w 1026"/>
                <a:gd name="T67" fmla="*/ 44450 h 31"/>
                <a:gd name="T68" fmla="*/ 862755 w 1026"/>
                <a:gd name="T69" fmla="*/ 25810 h 31"/>
                <a:gd name="T70" fmla="*/ 884432 w 1026"/>
                <a:gd name="T71" fmla="*/ 0 h 31"/>
                <a:gd name="T72" fmla="*/ 1005825 w 1026"/>
                <a:gd name="T73" fmla="*/ 21508 h 31"/>
                <a:gd name="T74" fmla="*/ 975477 w 1026"/>
                <a:gd name="T75" fmla="*/ 44450 h 31"/>
                <a:gd name="T76" fmla="*/ 959580 w 1026"/>
                <a:gd name="T77" fmla="*/ 8603 h 31"/>
                <a:gd name="T78" fmla="*/ 1085308 w 1026"/>
                <a:gd name="T79" fmla="*/ 0 h 31"/>
                <a:gd name="T80" fmla="*/ 1093979 w 1026"/>
                <a:gd name="T81" fmla="*/ 40148 h 31"/>
                <a:gd name="T82" fmla="*/ 1054960 w 1026"/>
                <a:gd name="T83" fmla="*/ 34413 h 31"/>
                <a:gd name="T84" fmla="*/ 1070857 w 1026"/>
                <a:gd name="T85" fmla="*/ 0 h 31"/>
                <a:gd name="T86" fmla="*/ 1193695 w 1026"/>
                <a:gd name="T87" fmla="*/ 14339 h 31"/>
                <a:gd name="T88" fmla="*/ 1173462 w 1026"/>
                <a:gd name="T89" fmla="*/ 44450 h 31"/>
                <a:gd name="T90" fmla="*/ 1148895 w 1026"/>
                <a:gd name="T91" fmla="*/ 18640 h 31"/>
                <a:gd name="T92" fmla="*/ 1268842 w 1026"/>
                <a:gd name="T93" fmla="*/ 0 h 31"/>
                <a:gd name="T94" fmla="*/ 1289074 w 1026"/>
                <a:gd name="T95" fmla="*/ 30111 h 31"/>
                <a:gd name="T96" fmla="*/ 1252946 w 1026"/>
                <a:gd name="T97" fmla="*/ 41582 h 31"/>
                <a:gd name="T98" fmla="*/ 1252946 w 1026"/>
                <a:gd name="T99" fmla="*/ 2868 h 31"/>
                <a:gd name="T100" fmla="*/ 1380119 w 1026"/>
                <a:gd name="T101" fmla="*/ 7169 h 31"/>
                <a:gd name="T102" fmla="*/ 1374338 w 1026"/>
                <a:gd name="T103" fmla="*/ 44450 h 31"/>
                <a:gd name="T104" fmla="*/ 1339655 w 1026"/>
                <a:gd name="T105" fmla="*/ 25810 h 31"/>
                <a:gd name="T106" fmla="*/ 1364222 w 1026"/>
                <a:gd name="T107" fmla="*/ 0 h 31"/>
                <a:gd name="T108" fmla="*/ 1482725 w 1026"/>
                <a:gd name="T109" fmla="*/ 21508 h 31"/>
                <a:gd name="T110" fmla="*/ 1455267 w 1026"/>
                <a:gd name="T111" fmla="*/ 44450 h 31"/>
                <a:gd name="T112" fmla="*/ 1439370 w 1026"/>
                <a:gd name="T113" fmla="*/ 8603 h 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26"/>
                <a:gd name="T172" fmla="*/ 0 h 31"/>
                <a:gd name="T173" fmla="*/ 1026 w 1026"/>
                <a:gd name="T174" fmla="*/ 31 h 3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26" h="31">
                  <a:moveTo>
                    <a:pt x="16" y="0"/>
                  </a:moveTo>
                  <a:lnTo>
                    <a:pt x="16" y="0"/>
                  </a:lnTo>
                  <a:lnTo>
                    <a:pt x="19" y="0"/>
                  </a:lnTo>
                  <a:lnTo>
                    <a:pt x="22" y="0"/>
                  </a:lnTo>
                  <a:lnTo>
                    <a:pt x="25" y="2"/>
                  </a:lnTo>
                  <a:lnTo>
                    <a:pt x="29" y="5"/>
                  </a:lnTo>
                  <a:lnTo>
                    <a:pt x="30" y="6"/>
                  </a:lnTo>
                  <a:lnTo>
                    <a:pt x="32" y="10"/>
                  </a:lnTo>
                  <a:lnTo>
                    <a:pt x="33" y="13"/>
                  </a:lnTo>
                  <a:lnTo>
                    <a:pt x="33" y="15"/>
                  </a:lnTo>
                  <a:lnTo>
                    <a:pt x="33" y="18"/>
                  </a:lnTo>
                  <a:lnTo>
                    <a:pt x="32" y="21"/>
                  </a:lnTo>
                  <a:lnTo>
                    <a:pt x="30" y="24"/>
                  </a:lnTo>
                  <a:lnTo>
                    <a:pt x="29" y="28"/>
                  </a:lnTo>
                  <a:lnTo>
                    <a:pt x="25" y="29"/>
                  </a:lnTo>
                  <a:lnTo>
                    <a:pt x="22" y="31"/>
                  </a:lnTo>
                  <a:lnTo>
                    <a:pt x="19" y="31"/>
                  </a:lnTo>
                  <a:lnTo>
                    <a:pt x="16" y="31"/>
                  </a:lnTo>
                  <a:lnTo>
                    <a:pt x="13" y="31"/>
                  </a:lnTo>
                  <a:lnTo>
                    <a:pt x="10" y="31"/>
                  </a:lnTo>
                  <a:lnTo>
                    <a:pt x="6" y="29"/>
                  </a:lnTo>
                  <a:lnTo>
                    <a:pt x="5" y="28"/>
                  </a:lnTo>
                  <a:lnTo>
                    <a:pt x="3" y="24"/>
                  </a:lnTo>
                  <a:lnTo>
                    <a:pt x="0" y="21"/>
                  </a:lnTo>
                  <a:lnTo>
                    <a:pt x="0" y="18"/>
                  </a:lnTo>
                  <a:lnTo>
                    <a:pt x="0" y="15"/>
                  </a:lnTo>
                  <a:lnTo>
                    <a:pt x="0" y="13"/>
                  </a:lnTo>
                  <a:lnTo>
                    <a:pt x="0" y="10"/>
                  </a:lnTo>
                  <a:lnTo>
                    <a:pt x="3" y="6"/>
                  </a:lnTo>
                  <a:lnTo>
                    <a:pt x="5" y="5"/>
                  </a:lnTo>
                  <a:lnTo>
                    <a:pt x="6" y="2"/>
                  </a:lnTo>
                  <a:lnTo>
                    <a:pt x="10" y="0"/>
                  </a:lnTo>
                  <a:lnTo>
                    <a:pt x="13" y="0"/>
                  </a:lnTo>
                  <a:lnTo>
                    <a:pt x="16" y="0"/>
                  </a:lnTo>
                  <a:close/>
                  <a:moveTo>
                    <a:pt x="82" y="0"/>
                  </a:moveTo>
                  <a:lnTo>
                    <a:pt x="82" y="0"/>
                  </a:lnTo>
                  <a:lnTo>
                    <a:pt x="85" y="0"/>
                  </a:lnTo>
                  <a:lnTo>
                    <a:pt x="90" y="0"/>
                  </a:lnTo>
                  <a:lnTo>
                    <a:pt x="91" y="2"/>
                  </a:lnTo>
                  <a:lnTo>
                    <a:pt x="95" y="5"/>
                  </a:lnTo>
                  <a:lnTo>
                    <a:pt x="96" y="6"/>
                  </a:lnTo>
                  <a:lnTo>
                    <a:pt x="98" y="10"/>
                  </a:lnTo>
                  <a:lnTo>
                    <a:pt x="99" y="13"/>
                  </a:lnTo>
                  <a:lnTo>
                    <a:pt x="99" y="15"/>
                  </a:lnTo>
                  <a:lnTo>
                    <a:pt x="99" y="18"/>
                  </a:lnTo>
                  <a:lnTo>
                    <a:pt x="98" y="21"/>
                  </a:lnTo>
                  <a:lnTo>
                    <a:pt x="96" y="24"/>
                  </a:lnTo>
                  <a:lnTo>
                    <a:pt x="95" y="28"/>
                  </a:lnTo>
                  <a:lnTo>
                    <a:pt x="91" y="29"/>
                  </a:lnTo>
                  <a:lnTo>
                    <a:pt x="90" y="31"/>
                  </a:lnTo>
                  <a:lnTo>
                    <a:pt x="85" y="31"/>
                  </a:lnTo>
                  <a:lnTo>
                    <a:pt x="82" y="31"/>
                  </a:lnTo>
                  <a:lnTo>
                    <a:pt x="79" y="31"/>
                  </a:lnTo>
                  <a:lnTo>
                    <a:pt x="76" y="31"/>
                  </a:lnTo>
                  <a:lnTo>
                    <a:pt x="73" y="29"/>
                  </a:lnTo>
                  <a:lnTo>
                    <a:pt x="71" y="28"/>
                  </a:lnTo>
                  <a:lnTo>
                    <a:pt x="69" y="24"/>
                  </a:lnTo>
                  <a:lnTo>
                    <a:pt x="66" y="21"/>
                  </a:lnTo>
                  <a:lnTo>
                    <a:pt x="66" y="18"/>
                  </a:lnTo>
                  <a:lnTo>
                    <a:pt x="66" y="15"/>
                  </a:lnTo>
                  <a:lnTo>
                    <a:pt x="66" y="13"/>
                  </a:lnTo>
                  <a:lnTo>
                    <a:pt x="66" y="10"/>
                  </a:lnTo>
                  <a:lnTo>
                    <a:pt x="69" y="6"/>
                  </a:lnTo>
                  <a:lnTo>
                    <a:pt x="71" y="5"/>
                  </a:lnTo>
                  <a:lnTo>
                    <a:pt x="73" y="2"/>
                  </a:lnTo>
                  <a:lnTo>
                    <a:pt x="76" y="0"/>
                  </a:lnTo>
                  <a:lnTo>
                    <a:pt x="79" y="0"/>
                  </a:lnTo>
                  <a:lnTo>
                    <a:pt x="82" y="0"/>
                  </a:lnTo>
                  <a:close/>
                  <a:moveTo>
                    <a:pt x="148" y="0"/>
                  </a:moveTo>
                  <a:lnTo>
                    <a:pt x="150" y="0"/>
                  </a:lnTo>
                  <a:lnTo>
                    <a:pt x="151" y="0"/>
                  </a:lnTo>
                  <a:lnTo>
                    <a:pt x="156" y="0"/>
                  </a:lnTo>
                  <a:lnTo>
                    <a:pt x="158" y="2"/>
                  </a:lnTo>
                  <a:lnTo>
                    <a:pt x="161" y="5"/>
                  </a:lnTo>
                  <a:lnTo>
                    <a:pt x="162" y="6"/>
                  </a:lnTo>
                  <a:lnTo>
                    <a:pt x="164" y="10"/>
                  </a:lnTo>
                  <a:lnTo>
                    <a:pt x="165" y="13"/>
                  </a:lnTo>
                  <a:lnTo>
                    <a:pt x="165" y="15"/>
                  </a:lnTo>
                  <a:lnTo>
                    <a:pt x="165" y="18"/>
                  </a:lnTo>
                  <a:lnTo>
                    <a:pt x="164" y="21"/>
                  </a:lnTo>
                  <a:lnTo>
                    <a:pt x="162" y="24"/>
                  </a:lnTo>
                  <a:lnTo>
                    <a:pt x="161" y="28"/>
                  </a:lnTo>
                  <a:lnTo>
                    <a:pt x="158" y="29"/>
                  </a:lnTo>
                  <a:lnTo>
                    <a:pt x="156" y="31"/>
                  </a:lnTo>
                  <a:lnTo>
                    <a:pt x="151" y="31"/>
                  </a:lnTo>
                  <a:lnTo>
                    <a:pt x="150" y="31"/>
                  </a:lnTo>
                  <a:lnTo>
                    <a:pt x="148" y="31"/>
                  </a:lnTo>
                  <a:lnTo>
                    <a:pt x="145" y="31"/>
                  </a:lnTo>
                  <a:lnTo>
                    <a:pt x="142" y="31"/>
                  </a:lnTo>
                  <a:lnTo>
                    <a:pt x="140" y="29"/>
                  </a:lnTo>
                  <a:lnTo>
                    <a:pt x="137" y="28"/>
                  </a:lnTo>
                  <a:lnTo>
                    <a:pt x="136" y="24"/>
                  </a:lnTo>
                  <a:lnTo>
                    <a:pt x="134" y="21"/>
                  </a:lnTo>
                  <a:lnTo>
                    <a:pt x="132" y="18"/>
                  </a:lnTo>
                  <a:lnTo>
                    <a:pt x="132" y="15"/>
                  </a:lnTo>
                  <a:lnTo>
                    <a:pt x="132" y="13"/>
                  </a:lnTo>
                  <a:lnTo>
                    <a:pt x="134" y="10"/>
                  </a:lnTo>
                  <a:lnTo>
                    <a:pt x="136" y="6"/>
                  </a:lnTo>
                  <a:lnTo>
                    <a:pt x="137" y="5"/>
                  </a:lnTo>
                  <a:lnTo>
                    <a:pt x="140" y="2"/>
                  </a:lnTo>
                  <a:lnTo>
                    <a:pt x="142" y="0"/>
                  </a:lnTo>
                  <a:lnTo>
                    <a:pt x="145" y="0"/>
                  </a:lnTo>
                  <a:lnTo>
                    <a:pt x="148" y="0"/>
                  </a:lnTo>
                  <a:close/>
                  <a:moveTo>
                    <a:pt x="216" y="0"/>
                  </a:moveTo>
                  <a:lnTo>
                    <a:pt x="216" y="0"/>
                  </a:lnTo>
                  <a:lnTo>
                    <a:pt x="217" y="0"/>
                  </a:lnTo>
                  <a:lnTo>
                    <a:pt x="222" y="0"/>
                  </a:lnTo>
                  <a:lnTo>
                    <a:pt x="224" y="2"/>
                  </a:lnTo>
                  <a:lnTo>
                    <a:pt x="227" y="5"/>
                  </a:lnTo>
                  <a:lnTo>
                    <a:pt x="228" y="6"/>
                  </a:lnTo>
                  <a:lnTo>
                    <a:pt x="230" y="10"/>
                  </a:lnTo>
                  <a:lnTo>
                    <a:pt x="232" y="13"/>
                  </a:lnTo>
                  <a:lnTo>
                    <a:pt x="232" y="15"/>
                  </a:lnTo>
                  <a:lnTo>
                    <a:pt x="232" y="18"/>
                  </a:lnTo>
                  <a:lnTo>
                    <a:pt x="230" y="21"/>
                  </a:lnTo>
                  <a:lnTo>
                    <a:pt x="228" y="24"/>
                  </a:lnTo>
                  <a:lnTo>
                    <a:pt x="227" y="28"/>
                  </a:lnTo>
                  <a:lnTo>
                    <a:pt x="224" y="29"/>
                  </a:lnTo>
                  <a:lnTo>
                    <a:pt x="222" y="31"/>
                  </a:lnTo>
                  <a:lnTo>
                    <a:pt x="217" y="31"/>
                  </a:lnTo>
                  <a:lnTo>
                    <a:pt x="216" y="31"/>
                  </a:lnTo>
                  <a:lnTo>
                    <a:pt x="213" y="31"/>
                  </a:lnTo>
                  <a:lnTo>
                    <a:pt x="208" y="31"/>
                  </a:lnTo>
                  <a:lnTo>
                    <a:pt x="206" y="29"/>
                  </a:lnTo>
                  <a:lnTo>
                    <a:pt x="203" y="28"/>
                  </a:lnTo>
                  <a:lnTo>
                    <a:pt x="202" y="24"/>
                  </a:lnTo>
                  <a:lnTo>
                    <a:pt x="200" y="21"/>
                  </a:lnTo>
                  <a:lnTo>
                    <a:pt x="198" y="18"/>
                  </a:lnTo>
                  <a:lnTo>
                    <a:pt x="198" y="15"/>
                  </a:lnTo>
                  <a:lnTo>
                    <a:pt x="198" y="13"/>
                  </a:lnTo>
                  <a:lnTo>
                    <a:pt x="200" y="10"/>
                  </a:lnTo>
                  <a:lnTo>
                    <a:pt x="202" y="6"/>
                  </a:lnTo>
                  <a:lnTo>
                    <a:pt x="203" y="5"/>
                  </a:lnTo>
                  <a:lnTo>
                    <a:pt x="206" y="2"/>
                  </a:lnTo>
                  <a:lnTo>
                    <a:pt x="208" y="0"/>
                  </a:lnTo>
                  <a:lnTo>
                    <a:pt x="213" y="0"/>
                  </a:lnTo>
                  <a:lnTo>
                    <a:pt x="216" y="0"/>
                  </a:lnTo>
                  <a:close/>
                  <a:moveTo>
                    <a:pt x="282" y="0"/>
                  </a:moveTo>
                  <a:lnTo>
                    <a:pt x="282" y="0"/>
                  </a:lnTo>
                  <a:lnTo>
                    <a:pt x="285" y="0"/>
                  </a:lnTo>
                  <a:lnTo>
                    <a:pt x="288" y="0"/>
                  </a:lnTo>
                  <a:lnTo>
                    <a:pt x="290" y="2"/>
                  </a:lnTo>
                  <a:lnTo>
                    <a:pt x="293" y="5"/>
                  </a:lnTo>
                  <a:lnTo>
                    <a:pt x="294" y="6"/>
                  </a:lnTo>
                  <a:lnTo>
                    <a:pt x="296" y="10"/>
                  </a:lnTo>
                  <a:lnTo>
                    <a:pt x="298" y="13"/>
                  </a:lnTo>
                  <a:lnTo>
                    <a:pt x="298" y="15"/>
                  </a:lnTo>
                  <a:lnTo>
                    <a:pt x="298" y="18"/>
                  </a:lnTo>
                  <a:lnTo>
                    <a:pt x="296" y="21"/>
                  </a:lnTo>
                  <a:lnTo>
                    <a:pt x="294" y="24"/>
                  </a:lnTo>
                  <a:lnTo>
                    <a:pt x="293" y="28"/>
                  </a:lnTo>
                  <a:lnTo>
                    <a:pt x="290" y="29"/>
                  </a:lnTo>
                  <a:lnTo>
                    <a:pt x="288" y="31"/>
                  </a:lnTo>
                  <a:lnTo>
                    <a:pt x="285" y="31"/>
                  </a:lnTo>
                  <a:lnTo>
                    <a:pt x="282" y="31"/>
                  </a:lnTo>
                  <a:lnTo>
                    <a:pt x="279" y="31"/>
                  </a:lnTo>
                  <a:lnTo>
                    <a:pt x="274" y="31"/>
                  </a:lnTo>
                  <a:lnTo>
                    <a:pt x="272" y="29"/>
                  </a:lnTo>
                  <a:lnTo>
                    <a:pt x="269" y="28"/>
                  </a:lnTo>
                  <a:lnTo>
                    <a:pt x="268" y="24"/>
                  </a:lnTo>
                  <a:lnTo>
                    <a:pt x="266" y="21"/>
                  </a:lnTo>
                  <a:lnTo>
                    <a:pt x="265" y="18"/>
                  </a:lnTo>
                  <a:lnTo>
                    <a:pt x="265" y="15"/>
                  </a:lnTo>
                  <a:lnTo>
                    <a:pt x="265" y="13"/>
                  </a:lnTo>
                  <a:lnTo>
                    <a:pt x="266" y="10"/>
                  </a:lnTo>
                  <a:lnTo>
                    <a:pt x="268" y="6"/>
                  </a:lnTo>
                  <a:lnTo>
                    <a:pt x="269" y="5"/>
                  </a:lnTo>
                  <a:lnTo>
                    <a:pt x="272" y="2"/>
                  </a:lnTo>
                  <a:lnTo>
                    <a:pt x="274" y="0"/>
                  </a:lnTo>
                  <a:lnTo>
                    <a:pt x="279" y="0"/>
                  </a:lnTo>
                  <a:lnTo>
                    <a:pt x="282" y="0"/>
                  </a:lnTo>
                  <a:close/>
                  <a:moveTo>
                    <a:pt x="348" y="0"/>
                  </a:moveTo>
                  <a:lnTo>
                    <a:pt x="348" y="0"/>
                  </a:lnTo>
                  <a:lnTo>
                    <a:pt x="351" y="0"/>
                  </a:lnTo>
                  <a:lnTo>
                    <a:pt x="354" y="0"/>
                  </a:lnTo>
                  <a:lnTo>
                    <a:pt x="357" y="2"/>
                  </a:lnTo>
                  <a:lnTo>
                    <a:pt x="359" y="5"/>
                  </a:lnTo>
                  <a:lnTo>
                    <a:pt x="361" y="6"/>
                  </a:lnTo>
                  <a:lnTo>
                    <a:pt x="362" y="10"/>
                  </a:lnTo>
                  <a:lnTo>
                    <a:pt x="364" y="13"/>
                  </a:lnTo>
                  <a:lnTo>
                    <a:pt x="364" y="15"/>
                  </a:lnTo>
                  <a:lnTo>
                    <a:pt x="364" y="18"/>
                  </a:lnTo>
                  <a:lnTo>
                    <a:pt x="362" y="21"/>
                  </a:lnTo>
                  <a:lnTo>
                    <a:pt x="361" y="24"/>
                  </a:lnTo>
                  <a:lnTo>
                    <a:pt x="359" y="28"/>
                  </a:lnTo>
                  <a:lnTo>
                    <a:pt x="357" y="29"/>
                  </a:lnTo>
                  <a:lnTo>
                    <a:pt x="354" y="31"/>
                  </a:lnTo>
                  <a:lnTo>
                    <a:pt x="351" y="31"/>
                  </a:lnTo>
                  <a:lnTo>
                    <a:pt x="348" y="31"/>
                  </a:lnTo>
                  <a:lnTo>
                    <a:pt x="345" y="31"/>
                  </a:lnTo>
                  <a:lnTo>
                    <a:pt x="340" y="31"/>
                  </a:lnTo>
                  <a:lnTo>
                    <a:pt x="339" y="29"/>
                  </a:lnTo>
                  <a:lnTo>
                    <a:pt x="335" y="28"/>
                  </a:lnTo>
                  <a:lnTo>
                    <a:pt x="334" y="24"/>
                  </a:lnTo>
                  <a:lnTo>
                    <a:pt x="332" y="21"/>
                  </a:lnTo>
                  <a:lnTo>
                    <a:pt x="331" y="18"/>
                  </a:lnTo>
                  <a:lnTo>
                    <a:pt x="331" y="15"/>
                  </a:lnTo>
                  <a:lnTo>
                    <a:pt x="331" y="13"/>
                  </a:lnTo>
                  <a:lnTo>
                    <a:pt x="332" y="10"/>
                  </a:lnTo>
                  <a:lnTo>
                    <a:pt x="334" y="6"/>
                  </a:lnTo>
                  <a:lnTo>
                    <a:pt x="335" y="5"/>
                  </a:lnTo>
                  <a:lnTo>
                    <a:pt x="339" y="2"/>
                  </a:lnTo>
                  <a:lnTo>
                    <a:pt x="340" y="0"/>
                  </a:lnTo>
                  <a:lnTo>
                    <a:pt x="345" y="0"/>
                  </a:lnTo>
                  <a:lnTo>
                    <a:pt x="348" y="0"/>
                  </a:lnTo>
                  <a:close/>
                  <a:moveTo>
                    <a:pt x="414" y="0"/>
                  </a:moveTo>
                  <a:lnTo>
                    <a:pt x="414" y="0"/>
                  </a:lnTo>
                  <a:lnTo>
                    <a:pt x="417" y="0"/>
                  </a:lnTo>
                  <a:lnTo>
                    <a:pt x="420" y="0"/>
                  </a:lnTo>
                  <a:lnTo>
                    <a:pt x="423" y="2"/>
                  </a:lnTo>
                  <a:lnTo>
                    <a:pt x="425" y="5"/>
                  </a:lnTo>
                  <a:lnTo>
                    <a:pt x="427" y="6"/>
                  </a:lnTo>
                  <a:lnTo>
                    <a:pt x="430" y="10"/>
                  </a:lnTo>
                  <a:lnTo>
                    <a:pt x="430" y="13"/>
                  </a:lnTo>
                  <a:lnTo>
                    <a:pt x="430" y="15"/>
                  </a:lnTo>
                  <a:lnTo>
                    <a:pt x="430" y="18"/>
                  </a:lnTo>
                  <a:lnTo>
                    <a:pt x="430" y="21"/>
                  </a:lnTo>
                  <a:lnTo>
                    <a:pt x="427" y="24"/>
                  </a:lnTo>
                  <a:lnTo>
                    <a:pt x="425" y="28"/>
                  </a:lnTo>
                  <a:lnTo>
                    <a:pt x="423" y="29"/>
                  </a:lnTo>
                  <a:lnTo>
                    <a:pt x="420" y="31"/>
                  </a:lnTo>
                  <a:lnTo>
                    <a:pt x="417" y="31"/>
                  </a:lnTo>
                  <a:lnTo>
                    <a:pt x="414" y="31"/>
                  </a:lnTo>
                  <a:lnTo>
                    <a:pt x="411" y="31"/>
                  </a:lnTo>
                  <a:lnTo>
                    <a:pt x="408" y="31"/>
                  </a:lnTo>
                  <a:lnTo>
                    <a:pt x="405" y="29"/>
                  </a:lnTo>
                  <a:lnTo>
                    <a:pt x="401" y="28"/>
                  </a:lnTo>
                  <a:lnTo>
                    <a:pt x="400" y="24"/>
                  </a:lnTo>
                  <a:lnTo>
                    <a:pt x="398" y="21"/>
                  </a:lnTo>
                  <a:lnTo>
                    <a:pt x="397" y="18"/>
                  </a:lnTo>
                  <a:lnTo>
                    <a:pt x="397" y="15"/>
                  </a:lnTo>
                  <a:lnTo>
                    <a:pt x="397" y="13"/>
                  </a:lnTo>
                  <a:lnTo>
                    <a:pt x="398" y="10"/>
                  </a:lnTo>
                  <a:lnTo>
                    <a:pt x="400" y="6"/>
                  </a:lnTo>
                  <a:lnTo>
                    <a:pt x="401" y="5"/>
                  </a:lnTo>
                  <a:lnTo>
                    <a:pt x="405" y="2"/>
                  </a:lnTo>
                  <a:lnTo>
                    <a:pt x="408" y="0"/>
                  </a:lnTo>
                  <a:lnTo>
                    <a:pt x="411" y="0"/>
                  </a:lnTo>
                  <a:lnTo>
                    <a:pt x="414" y="0"/>
                  </a:lnTo>
                  <a:close/>
                  <a:moveTo>
                    <a:pt x="480" y="0"/>
                  </a:moveTo>
                  <a:lnTo>
                    <a:pt x="480" y="0"/>
                  </a:lnTo>
                  <a:lnTo>
                    <a:pt x="483" y="0"/>
                  </a:lnTo>
                  <a:lnTo>
                    <a:pt x="486" y="0"/>
                  </a:lnTo>
                  <a:lnTo>
                    <a:pt x="490" y="2"/>
                  </a:lnTo>
                  <a:lnTo>
                    <a:pt x="491" y="5"/>
                  </a:lnTo>
                  <a:lnTo>
                    <a:pt x="494" y="6"/>
                  </a:lnTo>
                  <a:lnTo>
                    <a:pt x="496" y="10"/>
                  </a:lnTo>
                  <a:lnTo>
                    <a:pt x="496" y="13"/>
                  </a:lnTo>
                  <a:lnTo>
                    <a:pt x="496" y="15"/>
                  </a:lnTo>
                  <a:lnTo>
                    <a:pt x="496" y="18"/>
                  </a:lnTo>
                  <a:lnTo>
                    <a:pt x="496" y="21"/>
                  </a:lnTo>
                  <a:lnTo>
                    <a:pt x="494" y="24"/>
                  </a:lnTo>
                  <a:lnTo>
                    <a:pt x="491" y="28"/>
                  </a:lnTo>
                  <a:lnTo>
                    <a:pt x="490" y="29"/>
                  </a:lnTo>
                  <a:lnTo>
                    <a:pt x="486" y="31"/>
                  </a:lnTo>
                  <a:lnTo>
                    <a:pt x="483" y="31"/>
                  </a:lnTo>
                  <a:lnTo>
                    <a:pt x="480" y="31"/>
                  </a:lnTo>
                  <a:lnTo>
                    <a:pt x="477" y="31"/>
                  </a:lnTo>
                  <a:lnTo>
                    <a:pt x="474" y="31"/>
                  </a:lnTo>
                  <a:lnTo>
                    <a:pt x="471" y="29"/>
                  </a:lnTo>
                  <a:lnTo>
                    <a:pt x="468" y="28"/>
                  </a:lnTo>
                  <a:lnTo>
                    <a:pt x="466" y="24"/>
                  </a:lnTo>
                  <a:lnTo>
                    <a:pt x="464" y="21"/>
                  </a:lnTo>
                  <a:lnTo>
                    <a:pt x="463" y="18"/>
                  </a:lnTo>
                  <a:lnTo>
                    <a:pt x="463" y="15"/>
                  </a:lnTo>
                  <a:lnTo>
                    <a:pt x="463" y="13"/>
                  </a:lnTo>
                  <a:lnTo>
                    <a:pt x="464" y="10"/>
                  </a:lnTo>
                  <a:lnTo>
                    <a:pt x="466" y="6"/>
                  </a:lnTo>
                  <a:lnTo>
                    <a:pt x="468" y="5"/>
                  </a:lnTo>
                  <a:lnTo>
                    <a:pt x="471" y="2"/>
                  </a:lnTo>
                  <a:lnTo>
                    <a:pt x="474" y="0"/>
                  </a:lnTo>
                  <a:lnTo>
                    <a:pt x="477" y="0"/>
                  </a:lnTo>
                  <a:lnTo>
                    <a:pt x="480" y="0"/>
                  </a:lnTo>
                  <a:close/>
                  <a:moveTo>
                    <a:pt x="546" y="0"/>
                  </a:moveTo>
                  <a:lnTo>
                    <a:pt x="546" y="0"/>
                  </a:lnTo>
                  <a:lnTo>
                    <a:pt x="549" y="0"/>
                  </a:lnTo>
                  <a:lnTo>
                    <a:pt x="553" y="0"/>
                  </a:lnTo>
                  <a:lnTo>
                    <a:pt x="556" y="2"/>
                  </a:lnTo>
                  <a:lnTo>
                    <a:pt x="557" y="5"/>
                  </a:lnTo>
                  <a:lnTo>
                    <a:pt x="560" y="6"/>
                  </a:lnTo>
                  <a:lnTo>
                    <a:pt x="562" y="10"/>
                  </a:lnTo>
                  <a:lnTo>
                    <a:pt x="562" y="13"/>
                  </a:lnTo>
                  <a:lnTo>
                    <a:pt x="562" y="15"/>
                  </a:lnTo>
                  <a:lnTo>
                    <a:pt x="562" y="18"/>
                  </a:lnTo>
                  <a:lnTo>
                    <a:pt x="562" y="21"/>
                  </a:lnTo>
                  <a:lnTo>
                    <a:pt x="560" y="24"/>
                  </a:lnTo>
                  <a:lnTo>
                    <a:pt x="557" y="28"/>
                  </a:lnTo>
                  <a:lnTo>
                    <a:pt x="556" y="29"/>
                  </a:lnTo>
                  <a:lnTo>
                    <a:pt x="553" y="31"/>
                  </a:lnTo>
                  <a:lnTo>
                    <a:pt x="549" y="31"/>
                  </a:lnTo>
                  <a:lnTo>
                    <a:pt x="546" y="31"/>
                  </a:lnTo>
                  <a:lnTo>
                    <a:pt x="543" y="31"/>
                  </a:lnTo>
                  <a:lnTo>
                    <a:pt x="540" y="31"/>
                  </a:lnTo>
                  <a:lnTo>
                    <a:pt x="537" y="29"/>
                  </a:lnTo>
                  <a:lnTo>
                    <a:pt x="534" y="28"/>
                  </a:lnTo>
                  <a:lnTo>
                    <a:pt x="532" y="24"/>
                  </a:lnTo>
                  <a:lnTo>
                    <a:pt x="531" y="21"/>
                  </a:lnTo>
                  <a:lnTo>
                    <a:pt x="531" y="18"/>
                  </a:lnTo>
                  <a:lnTo>
                    <a:pt x="531" y="15"/>
                  </a:lnTo>
                  <a:lnTo>
                    <a:pt x="531" y="13"/>
                  </a:lnTo>
                  <a:lnTo>
                    <a:pt x="531" y="10"/>
                  </a:lnTo>
                  <a:lnTo>
                    <a:pt x="532" y="6"/>
                  </a:lnTo>
                  <a:lnTo>
                    <a:pt x="534" y="5"/>
                  </a:lnTo>
                  <a:lnTo>
                    <a:pt x="537" y="2"/>
                  </a:lnTo>
                  <a:lnTo>
                    <a:pt x="540" y="0"/>
                  </a:lnTo>
                  <a:lnTo>
                    <a:pt x="543" y="0"/>
                  </a:lnTo>
                  <a:lnTo>
                    <a:pt x="546" y="0"/>
                  </a:lnTo>
                  <a:close/>
                  <a:moveTo>
                    <a:pt x="612" y="0"/>
                  </a:moveTo>
                  <a:lnTo>
                    <a:pt x="612" y="0"/>
                  </a:lnTo>
                  <a:lnTo>
                    <a:pt x="617" y="0"/>
                  </a:lnTo>
                  <a:lnTo>
                    <a:pt x="619" y="0"/>
                  </a:lnTo>
                  <a:lnTo>
                    <a:pt x="622" y="2"/>
                  </a:lnTo>
                  <a:lnTo>
                    <a:pt x="625" y="5"/>
                  </a:lnTo>
                  <a:lnTo>
                    <a:pt x="626" y="6"/>
                  </a:lnTo>
                  <a:lnTo>
                    <a:pt x="628" y="10"/>
                  </a:lnTo>
                  <a:lnTo>
                    <a:pt x="628" y="13"/>
                  </a:lnTo>
                  <a:lnTo>
                    <a:pt x="630" y="15"/>
                  </a:lnTo>
                  <a:lnTo>
                    <a:pt x="628" y="18"/>
                  </a:lnTo>
                  <a:lnTo>
                    <a:pt x="628" y="21"/>
                  </a:lnTo>
                  <a:lnTo>
                    <a:pt x="626" y="24"/>
                  </a:lnTo>
                  <a:lnTo>
                    <a:pt x="625" y="28"/>
                  </a:lnTo>
                  <a:lnTo>
                    <a:pt x="622" y="29"/>
                  </a:lnTo>
                  <a:lnTo>
                    <a:pt x="619" y="31"/>
                  </a:lnTo>
                  <a:lnTo>
                    <a:pt x="617" y="31"/>
                  </a:lnTo>
                  <a:lnTo>
                    <a:pt x="612" y="31"/>
                  </a:lnTo>
                  <a:lnTo>
                    <a:pt x="609" y="31"/>
                  </a:lnTo>
                  <a:lnTo>
                    <a:pt x="606" y="31"/>
                  </a:lnTo>
                  <a:lnTo>
                    <a:pt x="603" y="29"/>
                  </a:lnTo>
                  <a:lnTo>
                    <a:pt x="600" y="28"/>
                  </a:lnTo>
                  <a:lnTo>
                    <a:pt x="598" y="24"/>
                  </a:lnTo>
                  <a:lnTo>
                    <a:pt x="597" y="21"/>
                  </a:lnTo>
                  <a:lnTo>
                    <a:pt x="597" y="18"/>
                  </a:lnTo>
                  <a:lnTo>
                    <a:pt x="597" y="15"/>
                  </a:lnTo>
                  <a:lnTo>
                    <a:pt x="597" y="13"/>
                  </a:lnTo>
                  <a:lnTo>
                    <a:pt x="597" y="10"/>
                  </a:lnTo>
                  <a:lnTo>
                    <a:pt x="598" y="6"/>
                  </a:lnTo>
                  <a:lnTo>
                    <a:pt x="600" y="5"/>
                  </a:lnTo>
                  <a:lnTo>
                    <a:pt x="603" y="2"/>
                  </a:lnTo>
                  <a:lnTo>
                    <a:pt x="606" y="0"/>
                  </a:lnTo>
                  <a:lnTo>
                    <a:pt x="609" y="0"/>
                  </a:lnTo>
                  <a:lnTo>
                    <a:pt x="612" y="0"/>
                  </a:lnTo>
                  <a:close/>
                  <a:moveTo>
                    <a:pt x="678" y="0"/>
                  </a:moveTo>
                  <a:lnTo>
                    <a:pt x="678" y="0"/>
                  </a:lnTo>
                  <a:lnTo>
                    <a:pt x="683" y="0"/>
                  </a:lnTo>
                  <a:lnTo>
                    <a:pt x="685" y="0"/>
                  </a:lnTo>
                  <a:lnTo>
                    <a:pt x="688" y="2"/>
                  </a:lnTo>
                  <a:lnTo>
                    <a:pt x="691" y="5"/>
                  </a:lnTo>
                  <a:lnTo>
                    <a:pt x="693" y="6"/>
                  </a:lnTo>
                  <a:lnTo>
                    <a:pt x="694" y="10"/>
                  </a:lnTo>
                  <a:lnTo>
                    <a:pt x="694" y="13"/>
                  </a:lnTo>
                  <a:lnTo>
                    <a:pt x="696" y="15"/>
                  </a:lnTo>
                  <a:lnTo>
                    <a:pt x="694" y="18"/>
                  </a:lnTo>
                  <a:lnTo>
                    <a:pt x="694" y="21"/>
                  </a:lnTo>
                  <a:lnTo>
                    <a:pt x="693" y="24"/>
                  </a:lnTo>
                  <a:lnTo>
                    <a:pt x="691" y="28"/>
                  </a:lnTo>
                  <a:lnTo>
                    <a:pt x="688" y="29"/>
                  </a:lnTo>
                  <a:lnTo>
                    <a:pt x="685" y="31"/>
                  </a:lnTo>
                  <a:lnTo>
                    <a:pt x="683" y="31"/>
                  </a:lnTo>
                  <a:lnTo>
                    <a:pt x="678" y="31"/>
                  </a:lnTo>
                  <a:lnTo>
                    <a:pt x="675" y="31"/>
                  </a:lnTo>
                  <a:lnTo>
                    <a:pt x="672" y="31"/>
                  </a:lnTo>
                  <a:lnTo>
                    <a:pt x="669" y="29"/>
                  </a:lnTo>
                  <a:lnTo>
                    <a:pt x="667" y="28"/>
                  </a:lnTo>
                  <a:lnTo>
                    <a:pt x="664" y="24"/>
                  </a:lnTo>
                  <a:lnTo>
                    <a:pt x="663" y="21"/>
                  </a:lnTo>
                  <a:lnTo>
                    <a:pt x="663" y="18"/>
                  </a:lnTo>
                  <a:lnTo>
                    <a:pt x="663" y="15"/>
                  </a:lnTo>
                  <a:lnTo>
                    <a:pt x="663" y="13"/>
                  </a:lnTo>
                  <a:lnTo>
                    <a:pt x="663" y="10"/>
                  </a:lnTo>
                  <a:lnTo>
                    <a:pt x="664" y="6"/>
                  </a:lnTo>
                  <a:lnTo>
                    <a:pt x="667" y="5"/>
                  </a:lnTo>
                  <a:lnTo>
                    <a:pt x="669" y="2"/>
                  </a:lnTo>
                  <a:lnTo>
                    <a:pt x="672" y="0"/>
                  </a:lnTo>
                  <a:lnTo>
                    <a:pt x="675" y="0"/>
                  </a:lnTo>
                  <a:lnTo>
                    <a:pt x="678" y="0"/>
                  </a:lnTo>
                  <a:close/>
                  <a:moveTo>
                    <a:pt x="745" y="0"/>
                  </a:moveTo>
                  <a:lnTo>
                    <a:pt x="745" y="0"/>
                  </a:lnTo>
                  <a:lnTo>
                    <a:pt x="749" y="0"/>
                  </a:lnTo>
                  <a:lnTo>
                    <a:pt x="751" y="0"/>
                  </a:lnTo>
                  <a:lnTo>
                    <a:pt x="754" y="2"/>
                  </a:lnTo>
                  <a:lnTo>
                    <a:pt x="757" y="5"/>
                  </a:lnTo>
                  <a:lnTo>
                    <a:pt x="759" y="6"/>
                  </a:lnTo>
                  <a:lnTo>
                    <a:pt x="760" y="10"/>
                  </a:lnTo>
                  <a:lnTo>
                    <a:pt x="762" y="13"/>
                  </a:lnTo>
                  <a:lnTo>
                    <a:pt x="762" y="15"/>
                  </a:lnTo>
                  <a:lnTo>
                    <a:pt x="762" y="18"/>
                  </a:lnTo>
                  <a:lnTo>
                    <a:pt x="760" y="21"/>
                  </a:lnTo>
                  <a:lnTo>
                    <a:pt x="759" y="24"/>
                  </a:lnTo>
                  <a:lnTo>
                    <a:pt x="757" y="28"/>
                  </a:lnTo>
                  <a:lnTo>
                    <a:pt x="754" y="29"/>
                  </a:lnTo>
                  <a:lnTo>
                    <a:pt x="751" y="31"/>
                  </a:lnTo>
                  <a:lnTo>
                    <a:pt x="749" y="31"/>
                  </a:lnTo>
                  <a:lnTo>
                    <a:pt x="745" y="31"/>
                  </a:lnTo>
                  <a:lnTo>
                    <a:pt x="741" y="31"/>
                  </a:lnTo>
                  <a:lnTo>
                    <a:pt x="738" y="31"/>
                  </a:lnTo>
                  <a:lnTo>
                    <a:pt x="735" y="29"/>
                  </a:lnTo>
                  <a:lnTo>
                    <a:pt x="733" y="28"/>
                  </a:lnTo>
                  <a:lnTo>
                    <a:pt x="730" y="24"/>
                  </a:lnTo>
                  <a:lnTo>
                    <a:pt x="729" y="21"/>
                  </a:lnTo>
                  <a:lnTo>
                    <a:pt x="729" y="18"/>
                  </a:lnTo>
                  <a:lnTo>
                    <a:pt x="729" y="15"/>
                  </a:lnTo>
                  <a:lnTo>
                    <a:pt x="729" y="13"/>
                  </a:lnTo>
                  <a:lnTo>
                    <a:pt x="729" y="10"/>
                  </a:lnTo>
                  <a:lnTo>
                    <a:pt x="730" y="6"/>
                  </a:lnTo>
                  <a:lnTo>
                    <a:pt x="733" y="5"/>
                  </a:lnTo>
                  <a:lnTo>
                    <a:pt x="735" y="2"/>
                  </a:lnTo>
                  <a:lnTo>
                    <a:pt x="738" y="0"/>
                  </a:lnTo>
                  <a:lnTo>
                    <a:pt x="741" y="0"/>
                  </a:lnTo>
                  <a:lnTo>
                    <a:pt x="745" y="0"/>
                  </a:lnTo>
                  <a:close/>
                  <a:moveTo>
                    <a:pt x="812" y="0"/>
                  </a:moveTo>
                  <a:lnTo>
                    <a:pt x="812" y="0"/>
                  </a:lnTo>
                  <a:lnTo>
                    <a:pt x="815" y="0"/>
                  </a:lnTo>
                  <a:lnTo>
                    <a:pt x="817" y="0"/>
                  </a:lnTo>
                  <a:lnTo>
                    <a:pt x="820" y="2"/>
                  </a:lnTo>
                  <a:lnTo>
                    <a:pt x="823" y="5"/>
                  </a:lnTo>
                  <a:lnTo>
                    <a:pt x="825" y="6"/>
                  </a:lnTo>
                  <a:lnTo>
                    <a:pt x="826" y="10"/>
                  </a:lnTo>
                  <a:lnTo>
                    <a:pt x="828" y="13"/>
                  </a:lnTo>
                  <a:lnTo>
                    <a:pt x="828" y="15"/>
                  </a:lnTo>
                  <a:lnTo>
                    <a:pt x="828" y="18"/>
                  </a:lnTo>
                  <a:lnTo>
                    <a:pt x="826" y="21"/>
                  </a:lnTo>
                  <a:lnTo>
                    <a:pt x="825" y="24"/>
                  </a:lnTo>
                  <a:lnTo>
                    <a:pt x="823" y="28"/>
                  </a:lnTo>
                  <a:lnTo>
                    <a:pt x="820" y="29"/>
                  </a:lnTo>
                  <a:lnTo>
                    <a:pt x="817" y="31"/>
                  </a:lnTo>
                  <a:lnTo>
                    <a:pt x="815" y="31"/>
                  </a:lnTo>
                  <a:lnTo>
                    <a:pt x="812" y="31"/>
                  </a:lnTo>
                  <a:lnTo>
                    <a:pt x="807" y="31"/>
                  </a:lnTo>
                  <a:lnTo>
                    <a:pt x="806" y="31"/>
                  </a:lnTo>
                  <a:lnTo>
                    <a:pt x="801" y="29"/>
                  </a:lnTo>
                  <a:lnTo>
                    <a:pt x="800" y="28"/>
                  </a:lnTo>
                  <a:lnTo>
                    <a:pt x="798" y="24"/>
                  </a:lnTo>
                  <a:lnTo>
                    <a:pt x="796" y="21"/>
                  </a:lnTo>
                  <a:lnTo>
                    <a:pt x="795" y="18"/>
                  </a:lnTo>
                  <a:lnTo>
                    <a:pt x="795" y="15"/>
                  </a:lnTo>
                  <a:lnTo>
                    <a:pt x="795" y="13"/>
                  </a:lnTo>
                  <a:lnTo>
                    <a:pt x="796" y="10"/>
                  </a:lnTo>
                  <a:lnTo>
                    <a:pt x="798" y="6"/>
                  </a:lnTo>
                  <a:lnTo>
                    <a:pt x="800" y="5"/>
                  </a:lnTo>
                  <a:lnTo>
                    <a:pt x="801" y="2"/>
                  </a:lnTo>
                  <a:lnTo>
                    <a:pt x="806" y="0"/>
                  </a:lnTo>
                  <a:lnTo>
                    <a:pt x="807" y="0"/>
                  </a:lnTo>
                  <a:lnTo>
                    <a:pt x="812" y="0"/>
                  </a:lnTo>
                  <a:close/>
                  <a:moveTo>
                    <a:pt x="878" y="0"/>
                  </a:moveTo>
                  <a:lnTo>
                    <a:pt x="878" y="0"/>
                  </a:lnTo>
                  <a:lnTo>
                    <a:pt x="881" y="0"/>
                  </a:lnTo>
                  <a:lnTo>
                    <a:pt x="885" y="0"/>
                  </a:lnTo>
                  <a:lnTo>
                    <a:pt x="886" y="2"/>
                  </a:lnTo>
                  <a:lnTo>
                    <a:pt x="889" y="5"/>
                  </a:lnTo>
                  <a:lnTo>
                    <a:pt x="891" y="6"/>
                  </a:lnTo>
                  <a:lnTo>
                    <a:pt x="892" y="10"/>
                  </a:lnTo>
                  <a:lnTo>
                    <a:pt x="894" y="13"/>
                  </a:lnTo>
                  <a:lnTo>
                    <a:pt x="894" y="15"/>
                  </a:lnTo>
                  <a:lnTo>
                    <a:pt x="894" y="18"/>
                  </a:lnTo>
                  <a:lnTo>
                    <a:pt x="892" y="21"/>
                  </a:lnTo>
                  <a:lnTo>
                    <a:pt x="891" y="24"/>
                  </a:lnTo>
                  <a:lnTo>
                    <a:pt x="889" y="28"/>
                  </a:lnTo>
                  <a:lnTo>
                    <a:pt x="886" y="29"/>
                  </a:lnTo>
                  <a:lnTo>
                    <a:pt x="885" y="31"/>
                  </a:lnTo>
                  <a:lnTo>
                    <a:pt x="881" y="31"/>
                  </a:lnTo>
                  <a:lnTo>
                    <a:pt x="878" y="31"/>
                  </a:lnTo>
                  <a:lnTo>
                    <a:pt x="874" y="31"/>
                  </a:lnTo>
                  <a:lnTo>
                    <a:pt x="872" y="31"/>
                  </a:lnTo>
                  <a:lnTo>
                    <a:pt x="867" y="29"/>
                  </a:lnTo>
                  <a:lnTo>
                    <a:pt x="866" y="28"/>
                  </a:lnTo>
                  <a:lnTo>
                    <a:pt x="864" y="24"/>
                  </a:lnTo>
                  <a:lnTo>
                    <a:pt x="863" y="21"/>
                  </a:lnTo>
                  <a:lnTo>
                    <a:pt x="861" y="18"/>
                  </a:lnTo>
                  <a:lnTo>
                    <a:pt x="861" y="15"/>
                  </a:lnTo>
                  <a:lnTo>
                    <a:pt x="861" y="13"/>
                  </a:lnTo>
                  <a:lnTo>
                    <a:pt x="863" y="10"/>
                  </a:lnTo>
                  <a:lnTo>
                    <a:pt x="864" y="6"/>
                  </a:lnTo>
                  <a:lnTo>
                    <a:pt x="866" y="5"/>
                  </a:lnTo>
                  <a:lnTo>
                    <a:pt x="867" y="2"/>
                  </a:lnTo>
                  <a:lnTo>
                    <a:pt x="872" y="0"/>
                  </a:lnTo>
                  <a:lnTo>
                    <a:pt x="874" y="0"/>
                  </a:lnTo>
                  <a:lnTo>
                    <a:pt x="878" y="0"/>
                  </a:lnTo>
                  <a:close/>
                  <a:moveTo>
                    <a:pt x="944" y="0"/>
                  </a:moveTo>
                  <a:lnTo>
                    <a:pt x="944" y="0"/>
                  </a:lnTo>
                  <a:lnTo>
                    <a:pt x="948" y="0"/>
                  </a:lnTo>
                  <a:lnTo>
                    <a:pt x="951" y="0"/>
                  </a:lnTo>
                  <a:lnTo>
                    <a:pt x="952" y="2"/>
                  </a:lnTo>
                  <a:lnTo>
                    <a:pt x="955" y="5"/>
                  </a:lnTo>
                  <a:lnTo>
                    <a:pt x="957" y="6"/>
                  </a:lnTo>
                  <a:lnTo>
                    <a:pt x="959" y="10"/>
                  </a:lnTo>
                  <a:lnTo>
                    <a:pt x="960" y="13"/>
                  </a:lnTo>
                  <a:lnTo>
                    <a:pt x="960" y="15"/>
                  </a:lnTo>
                  <a:lnTo>
                    <a:pt x="960" y="18"/>
                  </a:lnTo>
                  <a:lnTo>
                    <a:pt x="959" y="21"/>
                  </a:lnTo>
                  <a:lnTo>
                    <a:pt x="957" y="24"/>
                  </a:lnTo>
                  <a:lnTo>
                    <a:pt x="955" y="28"/>
                  </a:lnTo>
                  <a:lnTo>
                    <a:pt x="952" y="29"/>
                  </a:lnTo>
                  <a:lnTo>
                    <a:pt x="951" y="31"/>
                  </a:lnTo>
                  <a:lnTo>
                    <a:pt x="948" y="31"/>
                  </a:lnTo>
                  <a:lnTo>
                    <a:pt x="944" y="31"/>
                  </a:lnTo>
                  <a:lnTo>
                    <a:pt x="940" y="31"/>
                  </a:lnTo>
                  <a:lnTo>
                    <a:pt x="938" y="31"/>
                  </a:lnTo>
                  <a:lnTo>
                    <a:pt x="935" y="29"/>
                  </a:lnTo>
                  <a:lnTo>
                    <a:pt x="932" y="28"/>
                  </a:lnTo>
                  <a:lnTo>
                    <a:pt x="930" y="24"/>
                  </a:lnTo>
                  <a:lnTo>
                    <a:pt x="929" y="21"/>
                  </a:lnTo>
                  <a:lnTo>
                    <a:pt x="927" y="18"/>
                  </a:lnTo>
                  <a:lnTo>
                    <a:pt x="927" y="15"/>
                  </a:lnTo>
                  <a:lnTo>
                    <a:pt x="927" y="13"/>
                  </a:lnTo>
                  <a:lnTo>
                    <a:pt x="929" y="10"/>
                  </a:lnTo>
                  <a:lnTo>
                    <a:pt x="930" y="6"/>
                  </a:lnTo>
                  <a:lnTo>
                    <a:pt x="932" y="5"/>
                  </a:lnTo>
                  <a:lnTo>
                    <a:pt x="935" y="2"/>
                  </a:lnTo>
                  <a:lnTo>
                    <a:pt x="938" y="0"/>
                  </a:lnTo>
                  <a:lnTo>
                    <a:pt x="940" y="0"/>
                  </a:lnTo>
                  <a:lnTo>
                    <a:pt x="944" y="0"/>
                  </a:lnTo>
                  <a:close/>
                  <a:moveTo>
                    <a:pt x="1010" y="0"/>
                  </a:moveTo>
                  <a:lnTo>
                    <a:pt x="1010" y="0"/>
                  </a:lnTo>
                  <a:lnTo>
                    <a:pt x="1014" y="0"/>
                  </a:lnTo>
                  <a:lnTo>
                    <a:pt x="1017" y="0"/>
                  </a:lnTo>
                  <a:lnTo>
                    <a:pt x="1018" y="2"/>
                  </a:lnTo>
                  <a:lnTo>
                    <a:pt x="1021" y="5"/>
                  </a:lnTo>
                  <a:lnTo>
                    <a:pt x="1025" y="6"/>
                  </a:lnTo>
                  <a:lnTo>
                    <a:pt x="1025" y="10"/>
                  </a:lnTo>
                  <a:lnTo>
                    <a:pt x="1026" y="13"/>
                  </a:lnTo>
                  <a:lnTo>
                    <a:pt x="1026" y="15"/>
                  </a:lnTo>
                  <a:lnTo>
                    <a:pt x="1026" y="18"/>
                  </a:lnTo>
                  <a:lnTo>
                    <a:pt x="1025" y="21"/>
                  </a:lnTo>
                  <a:lnTo>
                    <a:pt x="1025" y="24"/>
                  </a:lnTo>
                  <a:lnTo>
                    <a:pt x="1021" y="28"/>
                  </a:lnTo>
                  <a:lnTo>
                    <a:pt x="1018" y="29"/>
                  </a:lnTo>
                  <a:lnTo>
                    <a:pt x="1017" y="31"/>
                  </a:lnTo>
                  <a:lnTo>
                    <a:pt x="1014" y="31"/>
                  </a:lnTo>
                  <a:lnTo>
                    <a:pt x="1010" y="31"/>
                  </a:lnTo>
                  <a:lnTo>
                    <a:pt x="1007" y="31"/>
                  </a:lnTo>
                  <a:lnTo>
                    <a:pt x="1004" y="31"/>
                  </a:lnTo>
                  <a:lnTo>
                    <a:pt x="1001" y="29"/>
                  </a:lnTo>
                  <a:lnTo>
                    <a:pt x="998" y="28"/>
                  </a:lnTo>
                  <a:lnTo>
                    <a:pt x="996" y="24"/>
                  </a:lnTo>
                  <a:lnTo>
                    <a:pt x="995" y="21"/>
                  </a:lnTo>
                  <a:lnTo>
                    <a:pt x="993" y="18"/>
                  </a:lnTo>
                  <a:lnTo>
                    <a:pt x="993" y="15"/>
                  </a:lnTo>
                  <a:lnTo>
                    <a:pt x="993" y="13"/>
                  </a:lnTo>
                  <a:lnTo>
                    <a:pt x="995" y="10"/>
                  </a:lnTo>
                  <a:lnTo>
                    <a:pt x="996" y="6"/>
                  </a:lnTo>
                  <a:lnTo>
                    <a:pt x="998" y="5"/>
                  </a:lnTo>
                  <a:lnTo>
                    <a:pt x="1001" y="2"/>
                  </a:lnTo>
                  <a:lnTo>
                    <a:pt x="1004" y="0"/>
                  </a:lnTo>
                  <a:lnTo>
                    <a:pt x="1007" y="0"/>
                  </a:lnTo>
                  <a:lnTo>
                    <a:pt x="1010" y="0"/>
                  </a:lnTo>
                  <a:close/>
                </a:path>
              </a:pathLst>
            </a:custGeom>
            <a:solidFill>
              <a:srgbClr val="FF0000"/>
            </a:solidFill>
            <a:ln w="3175">
              <a:solidFill>
                <a:srgbClr val="FF0000"/>
              </a:solidFill>
              <a:round/>
              <a:headEnd/>
              <a:tailEnd/>
            </a:ln>
          </p:spPr>
          <p:txBody>
            <a:bodyPr/>
            <a:lstStyle/>
            <a:p>
              <a:endParaRPr lang="en-US" sz="1050"/>
            </a:p>
          </p:txBody>
        </p:sp>
        <p:sp>
          <p:nvSpPr>
            <p:cNvPr id="55" name="Rectangle 54"/>
            <p:cNvSpPr>
              <a:spLocks noChangeArrowheads="1"/>
            </p:cNvSpPr>
            <p:nvPr/>
          </p:nvSpPr>
          <p:spPr bwMode="auto">
            <a:xfrm>
              <a:off x="4438980" y="1707741"/>
              <a:ext cx="1142942" cy="161583"/>
            </a:xfrm>
            <a:prstGeom prst="rect">
              <a:avLst/>
            </a:prstGeom>
            <a:noFill/>
            <a:ln w="9525">
              <a:noFill/>
              <a:miter lim="800000"/>
              <a:headEnd/>
              <a:tailEnd/>
            </a:ln>
          </p:spPr>
          <p:txBody>
            <a:bodyPr wrap="none" lIns="0" tIns="0" rIns="0" bIns="0">
              <a:spAutoFit/>
            </a:bodyPr>
            <a:lstStyle/>
            <a:p>
              <a:pPr algn="l"/>
              <a:r>
                <a:rPr lang="en-US" sz="1050" dirty="0">
                  <a:solidFill>
                    <a:srgbClr val="000000"/>
                  </a:solidFill>
                </a:rPr>
                <a:t>Hard Limit = 1.050pu</a:t>
              </a:r>
              <a:endParaRPr lang="en-US" sz="1050" dirty="0"/>
            </a:p>
          </p:txBody>
        </p:sp>
        <p:sp>
          <p:nvSpPr>
            <p:cNvPr id="56" name="Rectangle 55"/>
            <p:cNvSpPr>
              <a:spLocks noChangeArrowheads="1"/>
            </p:cNvSpPr>
            <p:nvPr/>
          </p:nvSpPr>
          <p:spPr bwMode="auto">
            <a:xfrm>
              <a:off x="487934" y="5468938"/>
              <a:ext cx="1142942" cy="161583"/>
            </a:xfrm>
            <a:prstGeom prst="rect">
              <a:avLst/>
            </a:prstGeom>
            <a:noFill/>
            <a:ln w="9525">
              <a:noFill/>
              <a:miter lim="800000"/>
              <a:headEnd/>
              <a:tailEnd/>
            </a:ln>
          </p:spPr>
          <p:txBody>
            <a:bodyPr wrap="none" lIns="0" tIns="0" rIns="0" bIns="0">
              <a:spAutoFit/>
            </a:bodyPr>
            <a:lstStyle/>
            <a:p>
              <a:pPr algn="l"/>
              <a:r>
                <a:rPr lang="en-US" sz="1050" dirty="0">
                  <a:solidFill>
                    <a:srgbClr val="000000"/>
                  </a:solidFill>
                </a:rPr>
                <a:t>Hard Limit = 0.950pu</a:t>
              </a:r>
              <a:endParaRPr lang="en-US" sz="1050" dirty="0"/>
            </a:p>
          </p:txBody>
        </p:sp>
        <p:cxnSp>
          <p:nvCxnSpPr>
            <p:cNvPr id="63" name="Straight Connector 62"/>
            <p:cNvCxnSpPr/>
            <p:nvPr/>
          </p:nvCxnSpPr>
          <p:spPr>
            <a:xfrm>
              <a:off x="2499360" y="5260848"/>
              <a:ext cx="496824"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64" name="Rectangle 54"/>
            <p:cNvSpPr>
              <a:spLocks noChangeArrowheads="1"/>
            </p:cNvSpPr>
            <p:nvPr/>
          </p:nvSpPr>
          <p:spPr bwMode="auto">
            <a:xfrm>
              <a:off x="1564767" y="2002534"/>
              <a:ext cx="1461897" cy="161583"/>
            </a:xfrm>
            <a:prstGeom prst="rect">
              <a:avLst/>
            </a:prstGeom>
            <a:noFill/>
            <a:ln w="9525">
              <a:noFill/>
              <a:miter lim="800000"/>
              <a:headEnd/>
              <a:tailEnd/>
            </a:ln>
          </p:spPr>
          <p:txBody>
            <a:bodyPr wrap="square" lIns="0" tIns="0" rIns="0" bIns="0">
              <a:spAutoFit/>
            </a:bodyPr>
            <a:lstStyle/>
            <a:p>
              <a:pPr algn="ctr"/>
              <a:r>
                <a:rPr lang="en-US" sz="1050" b="1" dirty="0">
                  <a:solidFill>
                    <a:srgbClr val="FF0000"/>
                  </a:solidFill>
                </a:rPr>
                <a:t>Fast Buck Turn On</a:t>
              </a:r>
            </a:p>
          </p:txBody>
        </p:sp>
        <p:sp>
          <p:nvSpPr>
            <p:cNvPr id="65" name="Rectangle 54"/>
            <p:cNvSpPr>
              <a:spLocks noChangeArrowheads="1"/>
            </p:cNvSpPr>
            <p:nvPr/>
          </p:nvSpPr>
          <p:spPr bwMode="auto">
            <a:xfrm>
              <a:off x="3006471" y="5163310"/>
              <a:ext cx="1461897" cy="161583"/>
            </a:xfrm>
            <a:prstGeom prst="rect">
              <a:avLst/>
            </a:prstGeom>
            <a:noFill/>
            <a:ln w="9525">
              <a:noFill/>
              <a:miter lim="800000"/>
              <a:headEnd/>
              <a:tailEnd/>
            </a:ln>
          </p:spPr>
          <p:txBody>
            <a:bodyPr wrap="square" lIns="0" tIns="0" rIns="0" bIns="0">
              <a:spAutoFit/>
            </a:bodyPr>
            <a:lstStyle/>
            <a:p>
              <a:pPr algn="ctr"/>
              <a:r>
                <a:rPr lang="en-US" sz="1050" b="1" dirty="0">
                  <a:solidFill>
                    <a:srgbClr val="FF0000"/>
                  </a:solidFill>
                </a:rPr>
                <a:t>Fast Boost Turn On</a:t>
              </a:r>
            </a:p>
          </p:txBody>
        </p:sp>
      </p:grpSp>
      <p:grpSp>
        <p:nvGrpSpPr>
          <p:cNvPr id="71" name="Group 70"/>
          <p:cNvGrpSpPr/>
          <p:nvPr/>
        </p:nvGrpSpPr>
        <p:grpSpPr>
          <a:xfrm>
            <a:off x="1288134" y="2611438"/>
            <a:ext cx="3317989" cy="2087562"/>
            <a:chOff x="1288134" y="2611438"/>
            <a:chExt cx="3317989" cy="2087562"/>
          </a:xfrm>
        </p:grpSpPr>
        <p:sp>
          <p:nvSpPr>
            <p:cNvPr id="54" name="Rectangle 53"/>
            <p:cNvSpPr>
              <a:spLocks noChangeArrowheads="1"/>
            </p:cNvSpPr>
            <p:nvPr/>
          </p:nvSpPr>
          <p:spPr bwMode="auto">
            <a:xfrm>
              <a:off x="1288134" y="4274953"/>
              <a:ext cx="977832" cy="161583"/>
            </a:xfrm>
            <a:prstGeom prst="rect">
              <a:avLst/>
            </a:prstGeom>
            <a:noFill/>
            <a:ln w="9525">
              <a:noFill/>
              <a:miter lim="800000"/>
              <a:headEnd/>
              <a:tailEnd/>
            </a:ln>
          </p:spPr>
          <p:txBody>
            <a:bodyPr wrap="none" lIns="0" tIns="0" rIns="0" bIns="0">
              <a:spAutoFit/>
            </a:bodyPr>
            <a:lstStyle/>
            <a:p>
              <a:pPr algn="l"/>
              <a:r>
                <a:rPr lang="en-US" sz="1050" dirty="0">
                  <a:solidFill>
                    <a:schemeClr val="tx1">
                      <a:lumMod val="75000"/>
                    </a:schemeClr>
                  </a:solidFill>
                </a:rPr>
                <a:t>Boost Droop = 2%</a:t>
              </a:r>
            </a:p>
          </p:txBody>
        </p:sp>
        <p:grpSp>
          <p:nvGrpSpPr>
            <p:cNvPr id="70" name="Group 69"/>
            <p:cNvGrpSpPr/>
            <p:nvPr/>
          </p:nvGrpSpPr>
          <p:grpSpPr>
            <a:xfrm>
              <a:off x="1735455" y="2611438"/>
              <a:ext cx="2870668" cy="2087562"/>
              <a:chOff x="1735455" y="2611438"/>
              <a:chExt cx="2870668" cy="2087562"/>
            </a:xfrm>
          </p:grpSpPr>
          <p:sp>
            <p:nvSpPr>
              <p:cNvPr id="52" name="Rectangle 51"/>
              <p:cNvSpPr>
                <a:spLocks noChangeArrowheads="1"/>
              </p:cNvSpPr>
              <p:nvPr/>
            </p:nvSpPr>
            <p:spPr bwMode="auto">
              <a:xfrm>
                <a:off x="3539173" y="3567621"/>
                <a:ext cx="561051" cy="161583"/>
              </a:xfrm>
              <a:prstGeom prst="rect">
                <a:avLst/>
              </a:prstGeom>
              <a:noFill/>
              <a:ln w="9525">
                <a:noFill/>
                <a:miter lim="800000"/>
                <a:headEnd/>
                <a:tailEnd/>
              </a:ln>
              <a:effectLst>
                <a:outerShdw blurRad="50800" dist="50800" dir="5400000" sx="200000" sy="200000" algn="ctr" rotWithShape="0">
                  <a:schemeClr val="tx1"/>
                </a:outerShdw>
              </a:effectLst>
            </p:spPr>
            <p:txBody>
              <a:bodyPr wrap="none" lIns="0" tIns="0" rIns="0" bIns="0">
                <a:spAutoFit/>
              </a:bodyPr>
              <a:lstStyle/>
              <a:p>
                <a:pPr algn="l"/>
                <a:r>
                  <a:rPr lang="en-US" sz="1050" dirty="0">
                    <a:latin typeface="+mn-lt"/>
                  </a:rPr>
                  <a:t>Deadband</a:t>
                </a:r>
              </a:p>
            </p:txBody>
          </p:sp>
          <p:grpSp>
            <p:nvGrpSpPr>
              <p:cNvPr id="6" name="Group 5"/>
              <p:cNvGrpSpPr/>
              <p:nvPr/>
            </p:nvGrpSpPr>
            <p:grpSpPr>
              <a:xfrm>
                <a:off x="1735455" y="2611438"/>
                <a:ext cx="2870668" cy="2087562"/>
                <a:chOff x="1735455" y="2611438"/>
                <a:chExt cx="2870668" cy="2087562"/>
              </a:xfrm>
            </p:grpSpPr>
            <p:cxnSp>
              <p:nvCxnSpPr>
                <p:cNvPr id="8" name="Straight Connector 7"/>
                <p:cNvCxnSpPr/>
                <p:nvPr/>
              </p:nvCxnSpPr>
              <p:spPr>
                <a:xfrm>
                  <a:off x="2685288" y="4221480"/>
                  <a:ext cx="320040"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99232" y="3127248"/>
                  <a:ext cx="320040" cy="0"/>
                </a:xfrm>
                <a:prstGeom prst="line">
                  <a:avLst/>
                </a:prstGeom>
                <a:ln w="381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3" name="Rectangle 52"/>
                <p:cNvSpPr>
                  <a:spLocks noChangeArrowheads="1"/>
                </p:cNvSpPr>
                <p:nvPr/>
              </p:nvSpPr>
              <p:spPr bwMode="auto">
                <a:xfrm>
                  <a:off x="3677984" y="2896934"/>
                  <a:ext cx="928139" cy="161583"/>
                </a:xfrm>
                <a:prstGeom prst="rect">
                  <a:avLst/>
                </a:prstGeom>
                <a:noFill/>
                <a:ln w="9525">
                  <a:noFill/>
                  <a:miter lim="800000"/>
                  <a:headEnd/>
                  <a:tailEnd/>
                </a:ln>
              </p:spPr>
              <p:txBody>
                <a:bodyPr wrap="none" lIns="0" tIns="0" rIns="0" bIns="0">
                  <a:spAutoFit/>
                </a:bodyPr>
                <a:lstStyle/>
                <a:p>
                  <a:pPr algn="l"/>
                  <a:r>
                    <a:rPr lang="en-US" sz="1050" dirty="0">
                      <a:solidFill>
                        <a:schemeClr val="tx1">
                          <a:lumMod val="75000"/>
                        </a:schemeClr>
                      </a:solidFill>
                    </a:rPr>
                    <a:t>Buck Droop = 2%</a:t>
                  </a:r>
                </a:p>
              </p:txBody>
            </p:sp>
            <p:sp>
              <p:nvSpPr>
                <p:cNvPr id="61" name="Freeform 72"/>
                <p:cNvSpPr>
                  <a:spLocks noEditPoints="1"/>
                </p:cNvSpPr>
                <p:nvPr/>
              </p:nvSpPr>
              <p:spPr bwMode="auto">
                <a:xfrm>
                  <a:off x="2977135" y="2611438"/>
                  <a:ext cx="882650" cy="733425"/>
                </a:xfrm>
                <a:custGeom>
                  <a:avLst/>
                  <a:gdLst>
                    <a:gd name="T0" fmla="*/ 34634 w 487"/>
                    <a:gd name="T1" fmla="*/ 562181 h 401"/>
                    <a:gd name="T2" fmla="*/ 60154 w 487"/>
                    <a:gd name="T3" fmla="*/ 578895 h 401"/>
                    <a:gd name="T4" fmla="*/ 52863 w 487"/>
                    <a:gd name="T5" fmla="*/ 603205 h 401"/>
                    <a:gd name="T6" fmla="*/ 23697 w 487"/>
                    <a:gd name="T7" fmla="*/ 609283 h 401"/>
                    <a:gd name="T8" fmla="*/ 0 w 487"/>
                    <a:gd name="T9" fmla="*/ 589531 h 401"/>
                    <a:gd name="T10" fmla="*/ 12760 w 487"/>
                    <a:gd name="T11" fmla="*/ 566740 h 401"/>
                    <a:gd name="T12" fmla="*/ 127600 w 487"/>
                    <a:gd name="T13" fmla="*/ 499886 h 401"/>
                    <a:gd name="T14" fmla="*/ 153120 w 487"/>
                    <a:gd name="T15" fmla="*/ 518118 h 401"/>
                    <a:gd name="T16" fmla="*/ 144006 w 487"/>
                    <a:gd name="T17" fmla="*/ 542429 h 401"/>
                    <a:gd name="T18" fmla="*/ 114840 w 487"/>
                    <a:gd name="T19" fmla="*/ 546987 h 401"/>
                    <a:gd name="T20" fmla="*/ 92966 w 487"/>
                    <a:gd name="T21" fmla="*/ 527235 h 401"/>
                    <a:gd name="T22" fmla="*/ 103903 w 487"/>
                    <a:gd name="T23" fmla="*/ 505963 h 401"/>
                    <a:gd name="T24" fmla="*/ 218743 w 487"/>
                    <a:gd name="T25" fmla="*/ 436070 h 401"/>
                    <a:gd name="T26" fmla="*/ 244263 w 487"/>
                    <a:gd name="T27" fmla="*/ 454303 h 401"/>
                    <a:gd name="T28" fmla="*/ 235148 w 487"/>
                    <a:gd name="T29" fmla="*/ 480133 h 401"/>
                    <a:gd name="T30" fmla="*/ 207805 w 487"/>
                    <a:gd name="T31" fmla="*/ 486211 h 401"/>
                    <a:gd name="T32" fmla="*/ 184108 w 487"/>
                    <a:gd name="T33" fmla="*/ 463420 h 401"/>
                    <a:gd name="T34" fmla="*/ 195045 w 487"/>
                    <a:gd name="T35" fmla="*/ 443667 h 401"/>
                    <a:gd name="T36" fmla="*/ 309885 w 487"/>
                    <a:gd name="T37" fmla="*/ 375294 h 401"/>
                    <a:gd name="T38" fmla="*/ 335405 w 487"/>
                    <a:gd name="T39" fmla="*/ 392008 h 401"/>
                    <a:gd name="T40" fmla="*/ 328114 w 487"/>
                    <a:gd name="T41" fmla="*/ 416318 h 401"/>
                    <a:gd name="T42" fmla="*/ 298948 w 487"/>
                    <a:gd name="T43" fmla="*/ 420876 h 401"/>
                    <a:gd name="T44" fmla="*/ 275251 w 487"/>
                    <a:gd name="T45" fmla="*/ 401124 h 401"/>
                    <a:gd name="T46" fmla="*/ 288011 w 487"/>
                    <a:gd name="T47" fmla="*/ 382891 h 401"/>
                    <a:gd name="T48" fmla="*/ 402851 w 487"/>
                    <a:gd name="T49" fmla="*/ 312998 h 401"/>
                    <a:gd name="T50" fmla="*/ 428371 w 487"/>
                    <a:gd name="T51" fmla="*/ 328192 h 401"/>
                    <a:gd name="T52" fmla="*/ 419256 w 487"/>
                    <a:gd name="T53" fmla="*/ 355542 h 401"/>
                    <a:gd name="T54" fmla="*/ 390091 w 487"/>
                    <a:gd name="T55" fmla="*/ 360100 h 401"/>
                    <a:gd name="T56" fmla="*/ 368217 w 487"/>
                    <a:gd name="T57" fmla="*/ 340348 h 401"/>
                    <a:gd name="T58" fmla="*/ 379154 w 487"/>
                    <a:gd name="T59" fmla="*/ 317556 h 401"/>
                    <a:gd name="T60" fmla="*/ 493994 w 487"/>
                    <a:gd name="T61" fmla="*/ 249183 h 401"/>
                    <a:gd name="T62" fmla="*/ 519514 w 487"/>
                    <a:gd name="T63" fmla="*/ 265897 h 401"/>
                    <a:gd name="T64" fmla="*/ 510399 w 487"/>
                    <a:gd name="T65" fmla="*/ 291727 h 401"/>
                    <a:gd name="T66" fmla="*/ 483056 w 487"/>
                    <a:gd name="T67" fmla="*/ 296285 h 401"/>
                    <a:gd name="T68" fmla="*/ 459359 w 487"/>
                    <a:gd name="T69" fmla="*/ 276532 h 401"/>
                    <a:gd name="T70" fmla="*/ 470296 w 487"/>
                    <a:gd name="T71" fmla="*/ 256780 h 401"/>
                    <a:gd name="T72" fmla="*/ 585136 w 487"/>
                    <a:gd name="T73" fmla="*/ 186887 h 401"/>
                    <a:gd name="T74" fmla="*/ 610656 w 487"/>
                    <a:gd name="T75" fmla="*/ 205120 h 401"/>
                    <a:gd name="T76" fmla="*/ 603365 w 487"/>
                    <a:gd name="T77" fmla="*/ 229431 h 401"/>
                    <a:gd name="T78" fmla="*/ 574199 w 487"/>
                    <a:gd name="T79" fmla="*/ 233989 h 401"/>
                    <a:gd name="T80" fmla="*/ 550502 w 487"/>
                    <a:gd name="T81" fmla="*/ 214237 h 401"/>
                    <a:gd name="T82" fmla="*/ 563262 w 487"/>
                    <a:gd name="T83" fmla="*/ 192965 h 401"/>
                    <a:gd name="T84" fmla="*/ 678102 w 487"/>
                    <a:gd name="T85" fmla="*/ 126111 h 401"/>
                    <a:gd name="T86" fmla="*/ 703622 w 487"/>
                    <a:gd name="T87" fmla="*/ 142824 h 401"/>
                    <a:gd name="T88" fmla="*/ 694508 w 487"/>
                    <a:gd name="T89" fmla="*/ 168654 h 401"/>
                    <a:gd name="T90" fmla="*/ 665342 w 487"/>
                    <a:gd name="T91" fmla="*/ 173213 h 401"/>
                    <a:gd name="T92" fmla="*/ 643468 w 487"/>
                    <a:gd name="T93" fmla="*/ 153460 h 401"/>
                    <a:gd name="T94" fmla="*/ 654405 w 487"/>
                    <a:gd name="T95" fmla="*/ 130669 h 401"/>
                    <a:gd name="T96" fmla="*/ 769245 w 487"/>
                    <a:gd name="T97" fmla="*/ 63815 h 401"/>
                    <a:gd name="T98" fmla="*/ 794764 w 487"/>
                    <a:gd name="T99" fmla="*/ 79009 h 401"/>
                    <a:gd name="T100" fmla="*/ 785650 w 487"/>
                    <a:gd name="T101" fmla="*/ 106359 h 401"/>
                    <a:gd name="T102" fmla="*/ 758307 w 487"/>
                    <a:gd name="T103" fmla="*/ 110917 h 401"/>
                    <a:gd name="T104" fmla="*/ 734610 w 487"/>
                    <a:gd name="T105" fmla="*/ 89645 h 401"/>
                    <a:gd name="T106" fmla="*/ 745547 w 487"/>
                    <a:gd name="T107" fmla="*/ 69893 h 401"/>
                    <a:gd name="T108" fmla="*/ 860387 w 487"/>
                    <a:gd name="T109" fmla="*/ 0 h 401"/>
                    <a:gd name="T110" fmla="*/ 887730 w 487"/>
                    <a:gd name="T111" fmla="*/ 18233 h 401"/>
                    <a:gd name="T112" fmla="*/ 878616 w 487"/>
                    <a:gd name="T113" fmla="*/ 42543 h 401"/>
                    <a:gd name="T114" fmla="*/ 849450 w 487"/>
                    <a:gd name="T115" fmla="*/ 47102 h 401"/>
                    <a:gd name="T116" fmla="*/ 825753 w 487"/>
                    <a:gd name="T117" fmla="*/ 27349 h 401"/>
                    <a:gd name="T118" fmla="*/ 838513 w 487"/>
                    <a:gd name="T119" fmla="*/ 6078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7"/>
                    <a:gd name="T181" fmla="*/ 0 h 401"/>
                    <a:gd name="T182" fmla="*/ 487 w 487"/>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7" h="401">
                      <a:moveTo>
                        <a:pt x="7" y="373"/>
                      </a:moveTo>
                      <a:lnTo>
                        <a:pt x="7" y="373"/>
                      </a:lnTo>
                      <a:lnTo>
                        <a:pt x="10" y="371"/>
                      </a:lnTo>
                      <a:lnTo>
                        <a:pt x="13" y="371"/>
                      </a:lnTo>
                      <a:lnTo>
                        <a:pt x="16" y="370"/>
                      </a:lnTo>
                      <a:lnTo>
                        <a:pt x="19" y="370"/>
                      </a:lnTo>
                      <a:lnTo>
                        <a:pt x="22" y="370"/>
                      </a:lnTo>
                      <a:lnTo>
                        <a:pt x="25" y="371"/>
                      </a:lnTo>
                      <a:lnTo>
                        <a:pt x="29" y="373"/>
                      </a:lnTo>
                      <a:lnTo>
                        <a:pt x="30" y="375"/>
                      </a:lnTo>
                      <a:lnTo>
                        <a:pt x="32" y="378"/>
                      </a:lnTo>
                      <a:lnTo>
                        <a:pt x="33" y="381"/>
                      </a:lnTo>
                      <a:lnTo>
                        <a:pt x="35" y="384"/>
                      </a:lnTo>
                      <a:lnTo>
                        <a:pt x="35" y="388"/>
                      </a:lnTo>
                      <a:lnTo>
                        <a:pt x="33" y="389"/>
                      </a:lnTo>
                      <a:lnTo>
                        <a:pt x="33" y="392"/>
                      </a:lnTo>
                      <a:lnTo>
                        <a:pt x="32" y="396"/>
                      </a:lnTo>
                      <a:lnTo>
                        <a:pt x="29" y="397"/>
                      </a:lnTo>
                      <a:lnTo>
                        <a:pt x="25" y="399"/>
                      </a:lnTo>
                      <a:lnTo>
                        <a:pt x="22" y="401"/>
                      </a:lnTo>
                      <a:lnTo>
                        <a:pt x="19" y="401"/>
                      </a:lnTo>
                      <a:lnTo>
                        <a:pt x="18" y="401"/>
                      </a:lnTo>
                      <a:lnTo>
                        <a:pt x="13" y="401"/>
                      </a:lnTo>
                      <a:lnTo>
                        <a:pt x="11" y="399"/>
                      </a:lnTo>
                      <a:lnTo>
                        <a:pt x="8" y="397"/>
                      </a:lnTo>
                      <a:lnTo>
                        <a:pt x="5" y="396"/>
                      </a:lnTo>
                      <a:lnTo>
                        <a:pt x="3" y="394"/>
                      </a:lnTo>
                      <a:lnTo>
                        <a:pt x="2" y="391"/>
                      </a:lnTo>
                      <a:lnTo>
                        <a:pt x="0" y="388"/>
                      </a:lnTo>
                      <a:lnTo>
                        <a:pt x="0" y="384"/>
                      </a:lnTo>
                      <a:lnTo>
                        <a:pt x="2" y="383"/>
                      </a:lnTo>
                      <a:lnTo>
                        <a:pt x="3" y="378"/>
                      </a:lnTo>
                      <a:lnTo>
                        <a:pt x="5" y="376"/>
                      </a:lnTo>
                      <a:lnTo>
                        <a:pt x="7" y="373"/>
                      </a:lnTo>
                      <a:close/>
                      <a:moveTo>
                        <a:pt x="57" y="333"/>
                      </a:moveTo>
                      <a:lnTo>
                        <a:pt x="57" y="333"/>
                      </a:lnTo>
                      <a:lnTo>
                        <a:pt x="60" y="331"/>
                      </a:lnTo>
                      <a:lnTo>
                        <a:pt x="63" y="329"/>
                      </a:lnTo>
                      <a:lnTo>
                        <a:pt x="66" y="329"/>
                      </a:lnTo>
                      <a:lnTo>
                        <a:pt x="70" y="329"/>
                      </a:lnTo>
                      <a:lnTo>
                        <a:pt x="73" y="329"/>
                      </a:lnTo>
                      <a:lnTo>
                        <a:pt x="76" y="331"/>
                      </a:lnTo>
                      <a:lnTo>
                        <a:pt x="77" y="333"/>
                      </a:lnTo>
                      <a:lnTo>
                        <a:pt x="81" y="334"/>
                      </a:lnTo>
                      <a:lnTo>
                        <a:pt x="82" y="337"/>
                      </a:lnTo>
                      <a:lnTo>
                        <a:pt x="84" y="341"/>
                      </a:lnTo>
                      <a:lnTo>
                        <a:pt x="85" y="342"/>
                      </a:lnTo>
                      <a:lnTo>
                        <a:pt x="85" y="345"/>
                      </a:lnTo>
                      <a:lnTo>
                        <a:pt x="84" y="349"/>
                      </a:lnTo>
                      <a:lnTo>
                        <a:pt x="84" y="352"/>
                      </a:lnTo>
                      <a:lnTo>
                        <a:pt x="82" y="354"/>
                      </a:lnTo>
                      <a:lnTo>
                        <a:pt x="79" y="357"/>
                      </a:lnTo>
                      <a:lnTo>
                        <a:pt x="76" y="358"/>
                      </a:lnTo>
                      <a:lnTo>
                        <a:pt x="73" y="360"/>
                      </a:lnTo>
                      <a:lnTo>
                        <a:pt x="70" y="360"/>
                      </a:lnTo>
                      <a:lnTo>
                        <a:pt x="68" y="360"/>
                      </a:lnTo>
                      <a:lnTo>
                        <a:pt x="63" y="360"/>
                      </a:lnTo>
                      <a:lnTo>
                        <a:pt x="62" y="358"/>
                      </a:lnTo>
                      <a:lnTo>
                        <a:pt x="58" y="357"/>
                      </a:lnTo>
                      <a:lnTo>
                        <a:pt x="55" y="355"/>
                      </a:lnTo>
                      <a:lnTo>
                        <a:pt x="54" y="352"/>
                      </a:lnTo>
                      <a:lnTo>
                        <a:pt x="52" y="349"/>
                      </a:lnTo>
                      <a:lnTo>
                        <a:pt x="51" y="347"/>
                      </a:lnTo>
                      <a:lnTo>
                        <a:pt x="51" y="344"/>
                      </a:lnTo>
                      <a:lnTo>
                        <a:pt x="52" y="341"/>
                      </a:lnTo>
                      <a:lnTo>
                        <a:pt x="54" y="337"/>
                      </a:lnTo>
                      <a:lnTo>
                        <a:pt x="55" y="334"/>
                      </a:lnTo>
                      <a:lnTo>
                        <a:pt x="57" y="333"/>
                      </a:lnTo>
                      <a:close/>
                      <a:moveTo>
                        <a:pt x="107" y="292"/>
                      </a:moveTo>
                      <a:lnTo>
                        <a:pt x="107" y="292"/>
                      </a:lnTo>
                      <a:lnTo>
                        <a:pt x="110" y="289"/>
                      </a:lnTo>
                      <a:lnTo>
                        <a:pt x="114" y="289"/>
                      </a:lnTo>
                      <a:lnTo>
                        <a:pt x="117" y="287"/>
                      </a:lnTo>
                      <a:lnTo>
                        <a:pt x="120" y="287"/>
                      </a:lnTo>
                      <a:lnTo>
                        <a:pt x="123" y="289"/>
                      </a:lnTo>
                      <a:lnTo>
                        <a:pt x="126" y="289"/>
                      </a:lnTo>
                      <a:lnTo>
                        <a:pt x="128" y="292"/>
                      </a:lnTo>
                      <a:lnTo>
                        <a:pt x="131" y="294"/>
                      </a:lnTo>
                      <a:lnTo>
                        <a:pt x="132" y="297"/>
                      </a:lnTo>
                      <a:lnTo>
                        <a:pt x="134" y="299"/>
                      </a:lnTo>
                      <a:lnTo>
                        <a:pt x="136" y="302"/>
                      </a:lnTo>
                      <a:lnTo>
                        <a:pt x="136" y="305"/>
                      </a:lnTo>
                      <a:lnTo>
                        <a:pt x="134" y="308"/>
                      </a:lnTo>
                      <a:lnTo>
                        <a:pt x="134" y="310"/>
                      </a:lnTo>
                      <a:lnTo>
                        <a:pt x="131" y="313"/>
                      </a:lnTo>
                      <a:lnTo>
                        <a:pt x="129" y="316"/>
                      </a:lnTo>
                      <a:lnTo>
                        <a:pt x="126" y="318"/>
                      </a:lnTo>
                      <a:lnTo>
                        <a:pt x="123" y="320"/>
                      </a:lnTo>
                      <a:lnTo>
                        <a:pt x="120" y="320"/>
                      </a:lnTo>
                      <a:lnTo>
                        <a:pt x="118" y="320"/>
                      </a:lnTo>
                      <a:lnTo>
                        <a:pt x="114" y="320"/>
                      </a:lnTo>
                      <a:lnTo>
                        <a:pt x="112" y="318"/>
                      </a:lnTo>
                      <a:lnTo>
                        <a:pt x="109" y="316"/>
                      </a:lnTo>
                      <a:lnTo>
                        <a:pt x="106" y="315"/>
                      </a:lnTo>
                      <a:lnTo>
                        <a:pt x="104" y="311"/>
                      </a:lnTo>
                      <a:lnTo>
                        <a:pt x="103" y="308"/>
                      </a:lnTo>
                      <a:lnTo>
                        <a:pt x="101" y="305"/>
                      </a:lnTo>
                      <a:lnTo>
                        <a:pt x="101" y="302"/>
                      </a:lnTo>
                      <a:lnTo>
                        <a:pt x="103" y="300"/>
                      </a:lnTo>
                      <a:lnTo>
                        <a:pt x="104" y="297"/>
                      </a:lnTo>
                      <a:lnTo>
                        <a:pt x="106" y="294"/>
                      </a:lnTo>
                      <a:lnTo>
                        <a:pt x="107" y="292"/>
                      </a:lnTo>
                      <a:close/>
                      <a:moveTo>
                        <a:pt x="158" y="252"/>
                      </a:moveTo>
                      <a:lnTo>
                        <a:pt x="158" y="252"/>
                      </a:lnTo>
                      <a:lnTo>
                        <a:pt x="161" y="248"/>
                      </a:lnTo>
                      <a:lnTo>
                        <a:pt x="164" y="248"/>
                      </a:lnTo>
                      <a:lnTo>
                        <a:pt x="167" y="247"/>
                      </a:lnTo>
                      <a:lnTo>
                        <a:pt x="170" y="247"/>
                      </a:lnTo>
                      <a:lnTo>
                        <a:pt x="173" y="248"/>
                      </a:lnTo>
                      <a:lnTo>
                        <a:pt x="177" y="248"/>
                      </a:lnTo>
                      <a:lnTo>
                        <a:pt x="178" y="250"/>
                      </a:lnTo>
                      <a:lnTo>
                        <a:pt x="181" y="253"/>
                      </a:lnTo>
                      <a:lnTo>
                        <a:pt x="183" y="255"/>
                      </a:lnTo>
                      <a:lnTo>
                        <a:pt x="184" y="258"/>
                      </a:lnTo>
                      <a:lnTo>
                        <a:pt x="186" y="261"/>
                      </a:lnTo>
                      <a:lnTo>
                        <a:pt x="186" y="263"/>
                      </a:lnTo>
                      <a:lnTo>
                        <a:pt x="184" y="268"/>
                      </a:lnTo>
                      <a:lnTo>
                        <a:pt x="184" y="269"/>
                      </a:lnTo>
                      <a:lnTo>
                        <a:pt x="181" y="273"/>
                      </a:lnTo>
                      <a:lnTo>
                        <a:pt x="180" y="274"/>
                      </a:lnTo>
                      <a:lnTo>
                        <a:pt x="177" y="276"/>
                      </a:lnTo>
                      <a:lnTo>
                        <a:pt x="173" y="277"/>
                      </a:lnTo>
                      <a:lnTo>
                        <a:pt x="170" y="277"/>
                      </a:lnTo>
                      <a:lnTo>
                        <a:pt x="169" y="279"/>
                      </a:lnTo>
                      <a:lnTo>
                        <a:pt x="164" y="277"/>
                      </a:lnTo>
                      <a:lnTo>
                        <a:pt x="162" y="277"/>
                      </a:lnTo>
                      <a:lnTo>
                        <a:pt x="159" y="276"/>
                      </a:lnTo>
                      <a:lnTo>
                        <a:pt x="156" y="273"/>
                      </a:lnTo>
                      <a:lnTo>
                        <a:pt x="154" y="271"/>
                      </a:lnTo>
                      <a:lnTo>
                        <a:pt x="153" y="268"/>
                      </a:lnTo>
                      <a:lnTo>
                        <a:pt x="151" y="264"/>
                      </a:lnTo>
                      <a:lnTo>
                        <a:pt x="151" y="261"/>
                      </a:lnTo>
                      <a:lnTo>
                        <a:pt x="153" y="258"/>
                      </a:lnTo>
                      <a:lnTo>
                        <a:pt x="154" y="256"/>
                      </a:lnTo>
                      <a:lnTo>
                        <a:pt x="156" y="253"/>
                      </a:lnTo>
                      <a:lnTo>
                        <a:pt x="158" y="252"/>
                      </a:lnTo>
                      <a:close/>
                      <a:moveTo>
                        <a:pt x="208" y="209"/>
                      </a:moveTo>
                      <a:lnTo>
                        <a:pt x="208" y="209"/>
                      </a:lnTo>
                      <a:lnTo>
                        <a:pt x="211" y="208"/>
                      </a:lnTo>
                      <a:lnTo>
                        <a:pt x="214" y="206"/>
                      </a:lnTo>
                      <a:lnTo>
                        <a:pt x="217" y="206"/>
                      </a:lnTo>
                      <a:lnTo>
                        <a:pt x="221" y="206"/>
                      </a:lnTo>
                      <a:lnTo>
                        <a:pt x="224" y="206"/>
                      </a:lnTo>
                      <a:lnTo>
                        <a:pt x="227" y="208"/>
                      </a:lnTo>
                      <a:lnTo>
                        <a:pt x="228" y="209"/>
                      </a:lnTo>
                      <a:lnTo>
                        <a:pt x="232" y="211"/>
                      </a:lnTo>
                      <a:lnTo>
                        <a:pt x="233" y="214"/>
                      </a:lnTo>
                      <a:lnTo>
                        <a:pt x="235" y="216"/>
                      </a:lnTo>
                      <a:lnTo>
                        <a:pt x="235" y="219"/>
                      </a:lnTo>
                      <a:lnTo>
                        <a:pt x="236" y="222"/>
                      </a:lnTo>
                      <a:lnTo>
                        <a:pt x="235" y="226"/>
                      </a:lnTo>
                      <a:lnTo>
                        <a:pt x="235" y="229"/>
                      </a:lnTo>
                      <a:lnTo>
                        <a:pt x="232" y="230"/>
                      </a:lnTo>
                      <a:lnTo>
                        <a:pt x="230" y="234"/>
                      </a:lnTo>
                      <a:lnTo>
                        <a:pt x="227" y="235"/>
                      </a:lnTo>
                      <a:lnTo>
                        <a:pt x="224" y="237"/>
                      </a:lnTo>
                      <a:lnTo>
                        <a:pt x="221" y="237"/>
                      </a:lnTo>
                      <a:lnTo>
                        <a:pt x="217" y="237"/>
                      </a:lnTo>
                      <a:lnTo>
                        <a:pt x="214" y="237"/>
                      </a:lnTo>
                      <a:lnTo>
                        <a:pt x="213" y="235"/>
                      </a:lnTo>
                      <a:lnTo>
                        <a:pt x="208" y="234"/>
                      </a:lnTo>
                      <a:lnTo>
                        <a:pt x="206" y="232"/>
                      </a:lnTo>
                      <a:lnTo>
                        <a:pt x="205" y="229"/>
                      </a:lnTo>
                      <a:lnTo>
                        <a:pt x="203" y="227"/>
                      </a:lnTo>
                      <a:lnTo>
                        <a:pt x="202" y="224"/>
                      </a:lnTo>
                      <a:lnTo>
                        <a:pt x="202" y="221"/>
                      </a:lnTo>
                      <a:lnTo>
                        <a:pt x="203" y="217"/>
                      </a:lnTo>
                      <a:lnTo>
                        <a:pt x="205" y="214"/>
                      </a:lnTo>
                      <a:lnTo>
                        <a:pt x="206" y="213"/>
                      </a:lnTo>
                      <a:lnTo>
                        <a:pt x="208" y="209"/>
                      </a:lnTo>
                      <a:close/>
                      <a:moveTo>
                        <a:pt x="258" y="169"/>
                      </a:moveTo>
                      <a:lnTo>
                        <a:pt x="258" y="169"/>
                      </a:lnTo>
                      <a:lnTo>
                        <a:pt x="261" y="167"/>
                      </a:lnTo>
                      <a:lnTo>
                        <a:pt x="265" y="166"/>
                      </a:lnTo>
                      <a:lnTo>
                        <a:pt x="268" y="164"/>
                      </a:lnTo>
                      <a:lnTo>
                        <a:pt x="271" y="164"/>
                      </a:lnTo>
                      <a:lnTo>
                        <a:pt x="274" y="166"/>
                      </a:lnTo>
                      <a:lnTo>
                        <a:pt x="277" y="166"/>
                      </a:lnTo>
                      <a:lnTo>
                        <a:pt x="279" y="167"/>
                      </a:lnTo>
                      <a:lnTo>
                        <a:pt x="282" y="170"/>
                      </a:lnTo>
                      <a:lnTo>
                        <a:pt x="284" y="172"/>
                      </a:lnTo>
                      <a:lnTo>
                        <a:pt x="285" y="175"/>
                      </a:lnTo>
                      <a:lnTo>
                        <a:pt x="285" y="179"/>
                      </a:lnTo>
                      <a:lnTo>
                        <a:pt x="287" y="182"/>
                      </a:lnTo>
                      <a:lnTo>
                        <a:pt x="285" y="185"/>
                      </a:lnTo>
                      <a:lnTo>
                        <a:pt x="285" y="187"/>
                      </a:lnTo>
                      <a:lnTo>
                        <a:pt x="282" y="190"/>
                      </a:lnTo>
                      <a:lnTo>
                        <a:pt x="280" y="192"/>
                      </a:lnTo>
                      <a:lnTo>
                        <a:pt x="277" y="193"/>
                      </a:lnTo>
                      <a:lnTo>
                        <a:pt x="274" y="195"/>
                      </a:lnTo>
                      <a:lnTo>
                        <a:pt x="271" y="196"/>
                      </a:lnTo>
                      <a:lnTo>
                        <a:pt x="268" y="196"/>
                      </a:lnTo>
                      <a:lnTo>
                        <a:pt x="265" y="195"/>
                      </a:lnTo>
                      <a:lnTo>
                        <a:pt x="263" y="195"/>
                      </a:lnTo>
                      <a:lnTo>
                        <a:pt x="258" y="193"/>
                      </a:lnTo>
                      <a:lnTo>
                        <a:pt x="257" y="190"/>
                      </a:lnTo>
                      <a:lnTo>
                        <a:pt x="254" y="188"/>
                      </a:lnTo>
                      <a:lnTo>
                        <a:pt x="254" y="185"/>
                      </a:lnTo>
                      <a:lnTo>
                        <a:pt x="252" y="182"/>
                      </a:lnTo>
                      <a:lnTo>
                        <a:pt x="252" y="180"/>
                      </a:lnTo>
                      <a:lnTo>
                        <a:pt x="254" y="177"/>
                      </a:lnTo>
                      <a:lnTo>
                        <a:pt x="254" y="174"/>
                      </a:lnTo>
                      <a:lnTo>
                        <a:pt x="257" y="170"/>
                      </a:lnTo>
                      <a:lnTo>
                        <a:pt x="258" y="169"/>
                      </a:lnTo>
                      <a:close/>
                      <a:moveTo>
                        <a:pt x="309" y="127"/>
                      </a:moveTo>
                      <a:lnTo>
                        <a:pt x="309" y="127"/>
                      </a:lnTo>
                      <a:lnTo>
                        <a:pt x="312" y="125"/>
                      </a:lnTo>
                      <a:lnTo>
                        <a:pt x="315" y="123"/>
                      </a:lnTo>
                      <a:lnTo>
                        <a:pt x="317" y="123"/>
                      </a:lnTo>
                      <a:lnTo>
                        <a:pt x="321" y="123"/>
                      </a:lnTo>
                      <a:lnTo>
                        <a:pt x="324" y="123"/>
                      </a:lnTo>
                      <a:lnTo>
                        <a:pt x="328" y="125"/>
                      </a:lnTo>
                      <a:lnTo>
                        <a:pt x="329" y="127"/>
                      </a:lnTo>
                      <a:lnTo>
                        <a:pt x="332" y="128"/>
                      </a:lnTo>
                      <a:lnTo>
                        <a:pt x="334" y="132"/>
                      </a:lnTo>
                      <a:lnTo>
                        <a:pt x="335" y="135"/>
                      </a:lnTo>
                      <a:lnTo>
                        <a:pt x="335" y="138"/>
                      </a:lnTo>
                      <a:lnTo>
                        <a:pt x="335" y="141"/>
                      </a:lnTo>
                      <a:lnTo>
                        <a:pt x="335" y="143"/>
                      </a:lnTo>
                      <a:lnTo>
                        <a:pt x="335" y="146"/>
                      </a:lnTo>
                      <a:lnTo>
                        <a:pt x="332" y="149"/>
                      </a:lnTo>
                      <a:lnTo>
                        <a:pt x="331" y="151"/>
                      </a:lnTo>
                      <a:lnTo>
                        <a:pt x="328" y="154"/>
                      </a:lnTo>
                      <a:lnTo>
                        <a:pt x="324" y="154"/>
                      </a:lnTo>
                      <a:lnTo>
                        <a:pt x="321" y="156"/>
                      </a:lnTo>
                      <a:lnTo>
                        <a:pt x="318" y="156"/>
                      </a:lnTo>
                      <a:lnTo>
                        <a:pt x="315" y="154"/>
                      </a:lnTo>
                      <a:lnTo>
                        <a:pt x="312" y="154"/>
                      </a:lnTo>
                      <a:lnTo>
                        <a:pt x="309" y="151"/>
                      </a:lnTo>
                      <a:lnTo>
                        <a:pt x="307" y="149"/>
                      </a:lnTo>
                      <a:lnTo>
                        <a:pt x="304" y="146"/>
                      </a:lnTo>
                      <a:lnTo>
                        <a:pt x="304" y="145"/>
                      </a:lnTo>
                      <a:lnTo>
                        <a:pt x="302" y="141"/>
                      </a:lnTo>
                      <a:lnTo>
                        <a:pt x="302" y="138"/>
                      </a:lnTo>
                      <a:lnTo>
                        <a:pt x="304" y="135"/>
                      </a:lnTo>
                      <a:lnTo>
                        <a:pt x="304" y="133"/>
                      </a:lnTo>
                      <a:lnTo>
                        <a:pt x="307" y="130"/>
                      </a:lnTo>
                      <a:lnTo>
                        <a:pt x="309" y="127"/>
                      </a:lnTo>
                      <a:close/>
                      <a:moveTo>
                        <a:pt x="359" y="86"/>
                      </a:moveTo>
                      <a:lnTo>
                        <a:pt x="359" y="86"/>
                      </a:lnTo>
                      <a:lnTo>
                        <a:pt x="362" y="85"/>
                      </a:lnTo>
                      <a:lnTo>
                        <a:pt x="365" y="85"/>
                      </a:lnTo>
                      <a:lnTo>
                        <a:pt x="367" y="83"/>
                      </a:lnTo>
                      <a:lnTo>
                        <a:pt x="372" y="83"/>
                      </a:lnTo>
                      <a:lnTo>
                        <a:pt x="375" y="83"/>
                      </a:lnTo>
                      <a:lnTo>
                        <a:pt x="376" y="85"/>
                      </a:lnTo>
                      <a:lnTo>
                        <a:pt x="380" y="86"/>
                      </a:lnTo>
                      <a:lnTo>
                        <a:pt x="383" y="88"/>
                      </a:lnTo>
                      <a:lnTo>
                        <a:pt x="384" y="91"/>
                      </a:lnTo>
                      <a:lnTo>
                        <a:pt x="386" y="94"/>
                      </a:lnTo>
                      <a:lnTo>
                        <a:pt x="386" y="96"/>
                      </a:lnTo>
                      <a:lnTo>
                        <a:pt x="386" y="99"/>
                      </a:lnTo>
                      <a:lnTo>
                        <a:pt x="386" y="102"/>
                      </a:lnTo>
                      <a:lnTo>
                        <a:pt x="386" y="106"/>
                      </a:lnTo>
                      <a:lnTo>
                        <a:pt x="383" y="109"/>
                      </a:lnTo>
                      <a:lnTo>
                        <a:pt x="381" y="111"/>
                      </a:lnTo>
                      <a:lnTo>
                        <a:pt x="378" y="112"/>
                      </a:lnTo>
                      <a:lnTo>
                        <a:pt x="375" y="114"/>
                      </a:lnTo>
                      <a:lnTo>
                        <a:pt x="372" y="114"/>
                      </a:lnTo>
                      <a:lnTo>
                        <a:pt x="368" y="114"/>
                      </a:lnTo>
                      <a:lnTo>
                        <a:pt x="365" y="114"/>
                      </a:lnTo>
                      <a:lnTo>
                        <a:pt x="362" y="112"/>
                      </a:lnTo>
                      <a:lnTo>
                        <a:pt x="359" y="111"/>
                      </a:lnTo>
                      <a:lnTo>
                        <a:pt x="357" y="109"/>
                      </a:lnTo>
                      <a:lnTo>
                        <a:pt x="354" y="106"/>
                      </a:lnTo>
                      <a:lnTo>
                        <a:pt x="354" y="102"/>
                      </a:lnTo>
                      <a:lnTo>
                        <a:pt x="353" y="101"/>
                      </a:lnTo>
                      <a:lnTo>
                        <a:pt x="353" y="98"/>
                      </a:lnTo>
                      <a:lnTo>
                        <a:pt x="354" y="94"/>
                      </a:lnTo>
                      <a:lnTo>
                        <a:pt x="354" y="91"/>
                      </a:lnTo>
                      <a:lnTo>
                        <a:pt x="357" y="89"/>
                      </a:lnTo>
                      <a:lnTo>
                        <a:pt x="359" y="86"/>
                      </a:lnTo>
                      <a:close/>
                      <a:moveTo>
                        <a:pt x="409" y="46"/>
                      </a:moveTo>
                      <a:lnTo>
                        <a:pt x="409" y="46"/>
                      </a:lnTo>
                      <a:lnTo>
                        <a:pt x="411" y="44"/>
                      </a:lnTo>
                      <a:lnTo>
                        <a:pt x="416" y="42"/>
                      </a:lnTo>
                      <a:lnTo>
                        <a:pt x="417" y="42"/>
                      </a:lnTo>
                      <a:lnTo>
                        <a:pt x="422" y="42"/>
                      </a:lnTo>
                      <a:lnTo>
                        <a:pt x="425" y="42"/>
                      </a:lnTo>
                      <a:lnTo>
                        <a:pt x="427" y="44"/>
                      </a:lnTo>
                      <a:lnTo>
                        <a:pt x="430" y="46"/>
                      </a:lnTo>
                      <a:lnTo>
                        <a:pt x="433" y="47"/>
                      </a:lnTo>
                      <a:lnTo>
                        <a:pt x="435" y="49"/>
                      </a:lnTo>
                      <a:lnTo>
                        <a:pt x="436" y="52"/>
                      </a:lnTo>
                      <a:lnTo>
                        <a:pt x="436" y="55"/>
                      </a:lnTo>
                      <a:lnTo>
                        <a:pt x="436" y="59"/>
                      </a:lnTo>
                      <a:lnTo>
                        <a:pt x="436" y="62"/>
                      </a:lnTo>
                      <a:lnTo>
                        <a:pt x="435" y="65"/>
                      </a:lnTo>
                      <a:lnTo>
                        <a:pt x="433" y="67"/>
                      </a:lnTo>
                      <a:lnTo>
                        <a:pt x="431" y="70"/>
                      </a:lnTo>
                      <a:lnTo>
                        <a:pt x="428" y="72"/>
                      </a:lnTo>
                      <a:lnTo>
                        <a:pt x="425" y="72"/>
                      </a:lnTo>
                      <a:lnTo>
                        <a:pt x="422" y="73"/>
                      </a:lnTo>
                      <a:lnTo>
                        <a:pt x="419" y="73"/>
                      </a:lnTo>
                      <a:lnTo>
                        <a:pt x="416" y="73"/>
                      </a:lnTo>
                      <a:lnTo>
                        <a:pt x="413" y="72"/>
                      </a:lnTo>
                      <a:lnTo>
                        <a:pt x="409" y="70"/>
                      </a:lnTo>
                      <a:lnTo>
                        <a:pt x="408" y="68"/>
                      </a:lnTo>
                      <a:lnTo>
                        <a:pt x="405" y="65"/>
                      </a:lnTo>
                      <a:lnTo>
                        <a:pt x="405" y="62"/>
                      </a:lnTo>
                      <a:lnTo>
                        <a:pt x="403" y="59"/>
                      </a:lnTo>
                      <a:lnTo>
                        <a:pt x="403" y="55"/>
                      </a:lnTo>
                      <a:lnTo>
                        <a:pt x="403" y="54"/>
                      </a:lnTo>
                      <a:lnTo>
                        <a:pt x="405" y="51"/>
                      </a:lnTo>
                      <a:lnTo>
                        <a:pt x="408" y="47"/>
                      </a:lnTo>
                      <a:lnTo>
                        <a:pt x="409" y="46"/>
                      </a:lnTo>
                      <a:close/>
                      <a:moveTo>
                        <a:pt x="460" y="4"/>
                      </a:moveTo>
                      <a:lnTo>
                        <a:pt x="460" y="4"/>
                      </a:lnTo>
                      <a:lnTo>
                        <a:pt x="461" y="2"/>
                      </a:lnTo>
                      <a:lnTo>
                        <a:pt x="466" y="2"/>
                      </a:lnTo>
                      <a:lnTo>
                        <a:pt x="468" y="0"/>
                      </a:lnTo>
                      <a:lnTo>
                        <a:pt x="472" y="0"/>
                      </a:lnTo>
                      <a:lnTo>
                        <a:pt x="474" y="0"/>
                      </a:lnTo>
                      <a:lnTo>
                        <a:pt x="477" y="2"/>
                      </a:lnTo>
                      <a:lnTo>
                        <a:pt x="480" y="4"/>
                      </a:lnTo>
                      <a:lnTo>
                        <a:pt x="483" y="5"/>
                      </a:lnTo>
                      <a:lnTo>
                        <a:pt x="485" y="8"/>
                      </a:lnTo>
                      <a:lnTo>
                        <a:pt x="487" y="12"/>
                      </a:lnTo>
                      <a:lnTo>
                        <a:pt x="487" y="13"/>
                      </a:lnTo>
                      <a:lnTo>
                        <a:pt x="487" y="18"/>
                      </a:lnTo>
                      <a:lnTo>
                        <a:pt x="487" y="20"/>
                      </a:lnTo>
                      <a:lnTo>
                        <a:pt x="485" y="23"/>
                      </a:lnTo>
                      <a:lnTo>
                        <a:pt x="483" y="26"/>
                      </a:lnTo>
                      <a:lnTo>
                        <a:pt x="482" y="28"/>
                      </a:lnTo>
                      <a:lnTo>
                        <a:pt x="479" y="30"/>
                      </a:lnTo>
                      <a:lnTo>
                        <a:pt x="475" y="31"/>
                      </a:lnTo>
                      <a:lnTo>
                        <a:pt x="472" y="31"/>
                      </a:lnTo>
                      <a:lnTo>
                        <a:pt x="469" y="31"/>
                      </a:lnTo>
                      <a:lnTo>
                        <a:pt x="466" y="31"/>
                      </a:lnTo>
                      <a:lnTo>
                        <a:pt x="463" y="30"/>
                      </a:lnTo>
                      <a:lnTo>
                        <a:pt x="460" y="30"/>
                      </a:lnTo>
                      <a:lnTo>
                        <a:pt x="458" y="26"/>
                      </a:lnTo>
                      <a:lnTo>
                        <a:pt x="455" y="25"/>
                      </a:lnTo>
                      <a:lnTo>
                        <a:pt x="455" y="21"/>
                      </a:lnTo>
                      <a:lnTo>
                        <a:pt x="453" y="18"/>
                      </a:lnTo>
                      <a:lnTo>
                        <a:pt x="453" y="15"/>
                      </a:lnTo>
                      <a:lnTo>
                        <a:pt x="453" y="12"/>
                      </a:lnTo>
                      <a:lnTo>
                        <a:pt x="455" y="8"/>
                      </a:lnTo>
                      <a:lnTo>
                        <a:pt x="458" y="7"/>
                      </a:lnTo>
                      <a:lnTo>
                        <a:pt x="460" y="4"/>
                      </a:lnTo>
                      <a:close/>
                    </a:path>
                  </a:pathLst>
                </a:custGeom>
                <a:solidFill>
                  <a:schemeClr val="accent1"/>
                </a:solidFill>
                <a:ln w="3175">
                  <a:solidFill>
                    <a:schemeClr val="accent1"/>
                  </a:solidFill>
                  <a:round/>
                  <a:headEnd/>
                  <a:tailEnd/>
                </a:ln>
              </p:spPr>
              <p:txBody>
                <a:bodyPr/>
                <a:lstStyle/>
                <a:p>
                  <a:endParaRPr lang="en-US" sz="1050"/>
                </a:p>
              </p:txBody>
            </p:sp>
            <p:sp>
              <p:nvSpPr>
                <p:cNvPr id="62" name="Freeform 73"/>
                <p:cNvSpPr>
                  <a:spLocks noEditPoints="1"/>
                </p:cNvSpPr>
                <p:nvPr/>
              </p:nvSpPr>
              <p:spPr bwMode="auto">
                <a:xfrm>
                  <a:off x="2130997" y="3986213"/>
                  <a:ext cx="893762" cy="712787"/>
                </a:xfrm>
                <a:custGeom>
                  <a:avLst/>
                  <a:gdLst>
                    <a:gd name="T0" fmla="*/ 33222 w 487"/>
                    <a:gd name="T1" fmla="*/ 547533 h 401"/>
                    <a:gd name="T2" fmla="*/ 57702 w 487"/>
                    <a:gd name="T3" fmla="*/ 563811 h 401"/>
                    <a:gd name="T4" fmla="*/ 50707 w 487"/>
                    <a:gd name="T5" fmla="*/ 587488 h 401"/>
                    <a:gd name="T6" fmla="*/ 22731 w 487"/>
                    <a:gd name="T7" fmla="*/ 593407 h 401"/>
                    <a:gd name="T8" fmla="*/ 0 w 487"/>
                    <a:gd name="T9" fmla="*/ 574169 h 401"/>
                    <a:gd name="T10" fmla="*/ 12240 w 487"/>
                    <a:gd name="T11" fmla="*/ 551972 h 401"/>
                    <a:gd name="T12" fmla="*/ 122397 w 487"/>
                    <a:gd name="T13" fmla="*/ 486860 h 401"/>
                    <a:gd name="T14" fmla="*/ 146877 w 487"/>
                    <a:gd name="T15" fmla="*/ 504618 h 401"/>
                    <a:gd name="T16" fmla="*/ 138134 w 487"/>
                    <a:gd name="T17" fmla="*/ 528295 h 401"/>
                    <a:gd name="T18" fmla="*/ 110158 w 487"/>
                    <a:gd name="T19" fmla="*/ 532734 h 401"/>
                    <a:gd name="T20" fmla="*/ 89175 w 487"/>
                    <a:gd name="T21" fmla="*/ 513497 h 401"/>
                    <a:gd name="T22" fmla="*/ 99666 w 487"/>
                    <a:gd name="T23" fmla="*/ 492779 h 401"/>
                    <a:gd name="T24" fmla="*/ 209824 w 487"/>
                    <a:gd name="T25" fmla="*/ 424708 h 401"/>
                    <a:gd name="T26" fmla="*/ 234303 w 487"/>
                    <a:gd name="T27" fmla="*/ 442466 h 401"/>
                    <a:gd name="T28" fmla="*/ 225561 w 487"/>
                    <a:gd name="T29" fmla="*/ 467623 h 401"/>
                    <a:gd name="T30" fmla="*/ 199333 w 487"/>
                    <a:gd name="T31" fmla="*/ 473542 h 401"/>
                    <a:gd name="T32" fmla="*/ 176602 w 487"/>
                    <a:gd name="T33" fmla="*/ 451345 h 401"/>
                    <a:gd name="T34" fmla="*/ 187093 w 487"/>
                    <a:gd name="T35" fmla="*/ 432107 h 401"/>
                    <a:gd name="T36" fmla="*/ 297250 w 487"/>
                    <a:gd name="T37" fmla="*/ 365515 h 401"/>
                    <a:gd name="T38" fmla="*/ 321730 w 487"/>
                    <a:gd name="T39" fmla="*/ 381793 h 401"/>
                    <a:gd name="T40" fmla="*/ 314736 w 487"/>
                    <a:gd name="T41" fmla="*/ 405470 h 401"/>
                    <a:gd name="T42" fmla="*/ 286759 w 487"/>
                    <a:gd name="T43" fmla="*/ 409910 h 401"/>
                    <a:gd name="T44" fmla="*/ 264028 w 487"/>
                    <a:gd name="T45" fmla="*/ 390672 h 401"/>
                    <a:gd name="T46" fmla="*/ 276268 w 487"/>
                    <a:gd name="T47" fmla="*/ 372914 h 401"/>
                    <a:gd name="T48" fmla="*/ 386426 w 487"/>
                    <a:gd name="T49" fmla="*/ 304842 h 401"/>
                    <a:gd name="T50" fmla="*/ 410905 w 487"/>
                    <a:gd name="T51" fmla="*/ 319641 h 401"/>
                    <a:gd name="T52" fmla="*/ 402162 w 487"/>
                    <a:gd name="T53" fmla="*/ 346277 h 401"/>
                    <a:gd name="T54" fmla="*/ 374186 w 487"/>
                    <a:gd name="T55" fmla="*/ 350717 h 401"/>
                    <a:gd name="T56" fmla="*/ 353203 w 487"/>
                    <a:gd name="T57" fmla="*/ 331479 h 401"/>
                    <a:gd name="T58" fmla="*/ 363695 w 487"/>
                    <a:gd name="T59" fmla="*/ 309282 h 401"/>
                    <a:gd name="T60" fmla="*/ 473852 w 487"/>
                    <a:gd name="T61" fmla="*/ 242690 h 401"/>
                    <a:gd name="T62" fmla="*/ 498332 w 487"/>
                    <a:gd name="T63" fmla="*/ 258968 h 401"/>
                    <a:gd name="T64" fmla="*/ 489589 w 487"/>
                    <a:gd name="T65" fmla="*/ 284125 h 401"/>
                    <a:gd name="T66" fmla="*/ 463361 w 487"/>
                    <a:gd name="T67" fmla="*/ 288565 h 401"/>
                    <a:gd name="T68" fmla="*/ 440630 w 487"/>
                    <a:gd name="T69" fmla="*/ 269327 h 401"/>
                    <a:gd name="T70" fmla="*/ 451121 w 487"/>
                    <a:gd name="T71" fmla="*/ 250089 h 401"/>
                    <a:gd name="T72" fmla="*/ 561279 w 487"/>
                    <a:gd name="T73" fmla="*/ 182018 h 401"/>
                    <a:gd name="T74" fmla="*/ 585758 w 487"/>
                    <a:gd name="T75" fmla="*/ 199775 h 401"/>
                    <a:gd name="T76" fmla="*/ 578764 w 487"/>
                    <a:gd name="T77" fmla="*/ 223453 h 401"/>
                    <a:gd name="T78" fmla="*/ 550788 w 487"/>
                    <a:gd name="T79" fmla="*/ 227892 h 401"/>
                    <a:gd name="T80" fmla="*/ 528057 w 487"/>
                    <a:gd name="T81" fmla="*/ 208654 h 401"/>
                    <a:gd name="T82" fmla="*/ 540296 w 487"/>
                    <a:gd name="T83" fmla="*/ 187937 h 401"/>
                    <a:gd name="T84" fmla="*/ 650454 w 487"/>
                    <a:gd name="T85" fmla="*/ 122825 h 401"/>
                    <a:gd name="T86" fmla="*/ 674933 w 487"/>
                    <a:gd name="T87" fmla="*/ 139103 h 401"/>
                    <a:gd name="T88" fmla="*/ 666191 w 487"/>
                    <a:gd name="T89" fmla="*/ 164260 h 401"/>
                    <a:gd name="T90" fmla="*/ 638214 w 487"/>
                    <a:gd name="T91" fmla="*/ 168699 h 401"/>
                    <a:gd name="T92" fmla="*/ 617232 w 487"/>
                    <a:gd name="T93" fmla="*/ 149462 h 401"/>
                    <a:gd name="T94" fmla="*/ 627723 w 487"/>
                    <a:gd name="T95" fmla="*/ 127264 h 401"/>
                    <a:gd name="T96" fmla="*/ 737880 w 487"/>
                    <a:gd name="T97" fmla="*/ 62152 h 401"/>
                    <a:gd name="T98" fmla="*/ 762360 w 487"/>
                    <a:gd name="T99" fmla="*/ 76951 h 401"/>
                    <a:gd name="T100" fmla="*/ 753617 w 487"/>
                    <a:gd name="T101" fmla="*/ 103587 h 401"/>
                    <a:gd name="T102" fmla="*/ 727389 w 487"/>
                    <a:gd name="T103" fmla="*/ 108027 h 401"/>
                    <a:gd name="T104" fmla="*/ 704658 w 487"/>
                    <a:gd name="T105" fmla="*/ 87309 h 401"/>
                    <a:gd name="T106" fmla="*/ 715150 w 487"/>
                    <a:gd name="T107" fmla="*/ 68072 h 401"/>
                    <a:gd name="T108" fmla="*/ 825307 w 487"/>
                    <a:gd name="T109" fmla="*/ 0 h 401"/>
                    <a:gd name="T110" fmla="*/ 851535 w 487"/>
                    <a:gd name="T111" fmla="*/ 17758 h 401"/>
                    <a:gd name="T112" fmla="*/ 842792 w 487"/>
                    <a:gd name="T113" fmla="*/ 41435 h 401"/>
                    <a:gd name="T114" fmla="*/ 814816 w 487"/>
                    <a:gd name="T115" fmla="*/ 45874 h 401"/>
                    <a:gd name="T116" fmla="*/ 792085 w 487"/>
                    <a:gd name="T117" fmla="*/ 26637 h 401"/>
                    <a:gd name="T118" fmla="*/ 804325 w 487"/>
                    <a:gd name="T119" fmla="*/ 5919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7"/>
                    <a:gd name="T181" fmla="*/ 0 h 401"/>
                    <a:gd name="T182" fmla="*/ 487 w 487"/>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7" h="401">
                      <a:moveTo>
                        <a:pt x="7" y="373"/>
                      </a:moveTo>
                      <a:lnTo>
                        <a:pt x="7" y="373"/>
                      </a:lnTo>
                      <a:lnTo>
                        <a:pt x="10" y="371"/>
                      </a:lnTo>
                      <a:lnTo>
                        <a:pt x="13" y="371"/>
                      </a:lnTo>
                      <a:lnTo>
                        <a:pt x="16" y="370"/>
                      </a:lnTo>
                      <a:lnTo>
                        <a:pt x="19" y="370"/>
                      </a:lnTo>
                      <a:lnTo>
                        <a:pt x="22" y="370"/>
                      </a:lnTo>
                      <a:lnTo>
                        <a:pt x="25" y="371"/>
                      </a:lnTo>
                      <a:lnTo>
                        <a:pt x="29" y="373"/>
                      </a:lnTo>
                      <a:lnTo>
                        <a:pt x="30" y="375"/>
                      </a:lnTo>
                      <a:lnTo>
                        <a:pt x="32" y="378"/>
                      </a:lnTo>
                      <a:lnTo>
                        <a:pt x="33" y="381"/>
                      </a:lnTo>
                      <a:lnTo>
                        <a:pt x="35" y="384"/>
                      </a:lnTo>
                      <a:lnTo>
                        <a:pt x="35" y="388"/>
                      </a:lnTo>
                      <a:lnTo>
                        <a:pt x="33" y="389"/>
                      </a:lnTo>
                      <a:lnTo>
                        <a:pt x="33" y="392"/>
                      </a:lnTo>
                      <a:lnTo>
                        <a:pt x="32" y="396"/>
                      </a:lnTo>
                      <a:lnTo>
                        <a:pt x="29" y="397"/>
                      </a:lnTo>
                      <a:lnTo>
                        <a:pt x="25" y="399"/>
                      </a:lnTo>
                      <a:lnTo>
                        <a:pt x="22" y="401"/>
                      </a:lnTo>
                      <a:lnTo>
                        <a:pt x="19" y="401"/>
                      </a:lnTo>
                      <a:lnTo>
                        <a:pt x="18" y="401"/>
                      </a:lnTo>
                      <a:lnTo>
                        <a:pt x="13" y="401"/>
                      </a:lnTo>
                      <a:lnTo>
                        <a:pt x="11" y="399"/>
                      </a:lnTo>
                      <a:lnTo>
                        <a:pt x="8" y="397"/>
                      </a:lnTo>
                      <a:lnTo>
                        <a:pt x="5" y="396"/>
                      </a:lnTo>
                      <a:lnTo>
                        <a:pt x="3" y="394"/>
                      </a:lnTo>
                      <a:lnTo>
                        <a:pt x="2" y="391"/>
                      </a:lnTo>
                      <a:lnTo>
                        <a:pt x="0" y="388"/>
                      </a:lnTo>
                      <a:lnTo>
                        <a:pt x="0" y="384"/>
                      </a:lnTo>
                      <a:lnTo>
                        <a:pt x="2" y="383"/>
                      </a:lnTo>
                      <a:lnTo>
                        <a:pt x="3" y="378"/>
                      </a:lnTo>
                      <a:lnTo>
                        <a:pt x="5" y="376"/>
                      </a:lnTo>
                      <a:lnTo>
                        <a:pt x="7" y="373"/>
                      </a:lnTo>
                      <a:close/>
                      <a:moveTo>
                        <a:pt x="57" y="333"/>
                      </a:moveTo>
                      <a:lnTo>
                        <a:pt x="57" y="333"/>
                      </a:lnTo>
                      <a:lnTo>
                        <a:pt x="60" y="331"/>
                      </a:lnTo>
                      <a:lnTo>
                        <a:pt x="63" y="329"/>
                      </a:lnTo>
                      <a:lnTo>
                        <a:pt x="66" y="329"/>
                      </a:lnTo>
                      <a:lnTo>
                        <a:pt x="70" y="329"/>
                      </a:lnTo>
                      <a:lnTo>
                        <a:pt x="73" y="329"/>
                      </a:lnTo>
                      <a:lnTo>
                        <a:pt x="76" y="331"/>
                      </a:lnTo>
                      <a:lnTo>
                        <a:pt x="77" y="333"/>
                      </a:lnTo>
                      <a:lnTo>
                        <a:pt x="81" y="334"/>
                      </a:lnTo>
                      <a:lnTo>
                        <a:pt x="82" y="337"/>
                      </a:lnTo>
                      <a:lnTo>
                        <a:pt x="84" y="341"/>
                      </a:lnTo>
                      <a:lnTo>
                        <a:pt x="85" y="342"/>
                      </a:lnTo>
                      <a:lnTo>
                        <a:pt x="85" y="345"/>
                      </a:lnTo>
                      <a:lnTo>
                        <a:pt x="84" y="349"/>
                      </a:lnTo>
                      <a:lnTo>
                        <a:pt x="84" y="352"/>
                      </a:lnTo>
                      <a:lnTo>
                        <a:pt x="82" y="354"/>
                      </a:lnTo>
                      <a:lnTo>
                        <a:pt x="79" y="357"/>
                      </a:lnTo>
                      <a:lnTo>
                        <a:pt x="76" y="358"/>
                      </a:lnTo>
                      <a:lnTo>
                        <a:pt x="73" y="360"/>
                      </a:lnTo>
                      <a:lnTo>
                        <a:pt x="70" y="360"/>
                      </a:lnTo>
                      <a:lnTo>
                        <a:pt x="68" y="360"/>
                      </a:lnTo>
                      <a:lnTo>
                        <a:pt x="63" y="360"/>
                      </a:lnTo>
                      <a:lnTo>
                        <a:pt x="62" y="358"/>
                      </a:lnTo>
                      <a:lnTo>
                        <a:pt x="58" y="357"/>
                      </a:lnTo>
                      <a:lnTo>
                        <a:pt x="55" y="355"/>
                      </a:lnTo>
                      <a:lnTo>
                        <a:pt x="54" y="352"/>
                      </a:lnTo>
                      <a:lnTo>
                        <a:pt x="52" y="349"/>
                      </a:lnTo>
                      <a:lnTo>
                        <a:pt x="51" y="347"/>
                      </a:lnTo>
                      <a:lnTo>
                        <a:pt x="51" y="344"/>
                      </a:lnTo>
                      <a:lnTo>
                        <a:pt x="52" y="341"/>
                      </a:lnTo>
                      <a:lnTo>
                        <a:pt x="54" y="337"/>
                      </a:lnTo>
                      <a:lnTo>
                        <a:pt x="55" y="334"/>
                      </a:lnTo>
                      <a:lnTo>
                        <a:pt x="57" y="333"/>
                      </a:lnTo>
                      <a:close/>
                      <a:moveTo>
                        <a:pt x="107" y="292"/>
                      </a:moveTo>
                      <a:lnTo>
                        <a:pt x="107" y="292"/>
                      </a:lnTo>
                      <a:lnTo>
                        <a:pt x="110" y="289"/>
                      </a:lnTo>
                      <a:lnTo>
                        <a:pt x="114" y="289"/>
                      </a:lnTo>
                      <a:lnTo>
                        <a:pt x="117" y="287"/>
                      </a:lnTo>
                      <a:lnTo>
                        <a:pt x="120" y="287"/>
                      </a:lnTo>
                      <a:lnTo>
                        <a:pt x="123" y="289"/>
                      </a:lnTo>
                      <a:lnTo>
                        <a:pt x="126" y="289"/>
                      </a:lnTo>
                      <a:lnTo>
                        <a:pt x="128" y="292"/>
                      </a:lnTo>
                      <a:lnTo>
                        <a:pt x="131" y="294"/>
                      </a:lnTo>
                      <a:lnTo>
                        <a:pt x="132" y="297"/>
                      </a:lnTo>
                      <a:lnTo>
                        <a:pt x="134" y="299"/>
                      </a:lnTo>
                      <a:lnTo>
                        <a:pt x="136" y="302"/>
                      </a:lnTo>
                      <a:lnTo>
                        <a:pt x="136" y="305"/>
                      </a:lnTo>
                      <a:lnTo>
                        <a:pt x="134" y="308"/>
                      </a:lnTo>
                      <a:lnTo>
                        <a:pt x="134" y="310"/>
                      </a:lnTo>
                      <a:lnTo>
                        <a:pt x="131" y="313"/>
                      </a:lnTo>
                      <a:lnTo>
                        <a:pt x="129" y="316"/>
                      </a:lnTo>
                      <a:lnTo>
                        <a:pt x="126" y="318"/>
                      </a:lnTo>
                      <a:lnTo>
                        <a:pt x="123" y="320"/>
                      </a:lnTo>
                      <a:lnTo>
                        <a:pt x="120" y="320"/>
                      </a:lnTo>
                      <a:lnTo>
                        <a:pt x="118" y="320"/>
                      </a:lnTo>
                      <a:lnTo>
                        <a:pt x="114" y="320"/>
                      </a:lnTo>
                      <a:lnTo>
                        <a:pt x="112" y="318"/>
                      </a:lnTo>
                      <a:lnTo>
                        <a:pt x="109" y="316"/>
                      </a:lnTo>
                      <a:lnTo>
                        <a:pt x="106" y="315"/>
                      </a:lnTo>
                      <a:lnTo>
                        <a:pt x="104" y="311"/>
                      </a:lnTo>
                      <a:lnTo>
                        <a:pt x="103" y="308"/>
                      </a:lnTo>
                      <a:lnTo>
                        <a:pt x="101" y="305"/>
                      </a:lnTo>
                      <a:lnTo>
                        <a:pt x="101" y="302"/>
                      </a:lnTo>
                      <a:lnTo>
                        <a:pt x="103" y="300"/>
                      </a:lnTo>
                      <a:lnTo>
                        <a:pt x="104" y="297"/>
                      </a:lnTo>
                      <a:lnTo>
                        <a:pt x="106" y="294"/>
                      </a:lnTo>
                      <a:lnTo>
                        <a:pt x="107" y="292"/>
                      </a:lnTo>
                      <a:close/>
                      <a:moveTo>
                        <a:pt x="158" y="252"/>
                      </a:moveTo>
                      <a:lnTo>
                        <a:pt x="158" y="252"/>
                      </a:lnTo>
                      <a:lnTo>
                        <a:pt x="161" y="248"/>
                      </a:lnTo>
                      <a:lnTo>
                        <a:pt x="164" y="248"/>
                      </a:lnTo>
                      <a:lnTo>
                        <a:pt x="167" y="247"/>
                      </a:lnTo>
                      <a:lnTo>
                        <a:pt x="170" y="247"/>
                      </a:lnTo>
                      <a:lnTo>
                        <a:pt x="173" y="248"/>
                      </a:lnTo>
                      <a:lnTo>
                        <a:pt x="177" y="248"/>
                      </a:lnTo>
                      <a:lnTo>
                        <a:pt x="178" y="250"/>
                      </a:lnTo>
                      <a:lnTo>
                        <a:pt x="181" y="253"/>
                      </a:lnTo>
                      <a:lnTo>
                        <a:pt x="183" y="255"/>
                      </a:lnTo>
                      <a:lnTo>
                        <a:pt x="184" y="258"/>
                      </a:lnTo>
                      <a:lnTo>
                        <a:pt x="186" y="261"/>
                      </a:lnTo>
                      <a:lnTo>
                        <a:pt x="186" y="263"/>
                      </a:lnTo>
                      <a:lnTo>
                        <a:pt x="184" y="268"/>
                      </a:lnTo>
                      <a:lnTo>
                        <a:pt x="184" y="269"/>
                      </a:lnTo>
                      <a:lnTo>
                        <a:pt x="181" y="273"/>
                      </a:lnTo>
                      <a:lnTo>
                        <a:pt x="180" y="274"/>
                      </a:lnTo>
                      <a:lnTo>
                        <a:pt x="177" y="276"/>
                      </a:lnTo>
                      <a:lnTo>
                        <a:pt x="173" y="277"/>
                      </a:lnTo>
                      <a:lnTo>
                        <a:pt x="170" y="277"/>
                      </a:lnTo>
                      <a:lnTo>
                        <a:pt x="169" y="279"/>
                      </a:lnTo>
                      <a:lnTo>
                        <a:pt x="164" y="277"/>
                      </a:lnTo>
                      <a:lnTo>
                        <a:pt x="162" y="277"/>
                      </a:lnTo>
                      <a:lnTo>
                        <a:pt x="159" y="276"/>
                      </a:lnTo>
                      <a:lnTo>
                        <a:pt x="156" y="273"/>
                      </a:lnTo>
                      <a:lnTo>
                        <a:pt x="154" y="271"/>
                      </a:lnTo>
                      <a:lnTo>
                        <a:pt x="153" y="268"/>
                      </a:lnTo>
                      <a:lnTo>
                        <a:pt x="151" y="264"/>
                      </a:lnTo>
                      <a:lnTo>
                        <a:pt x="151" y="261"/>
                      </a:lnTo>
                      <a:lnTo>
                        <a:pt x="153" y="258"/>
                      </a:lnTo>
                      <a:lnTo>
                        <a:pt x="154" y="256"/>
                      </a:lnTo>
                      <a:lnTo>
                        <a:pt x="156" y="253"/>
                      </a:lnTo>
                      <a:lnTo>
                        <a:pt x="158" y="252"/>
                      </a:lnTo>
                      <a:close/>
                      <a:moveTo>
                        <a:pt x="208" y="209"/>
                      </a:moveTo>
                      <a:lnTo>
                        <a:pt x="208" y="209"/>
                      </a:lnTo>
                      <a:lnTo>
                        <a:pt x="211" y="208"/>
                      </a:lnTo>
                      <a:lnTo>
                        <a:pt x="214" y="206"/>
                      </a:lnTo>
                      <a:lnTo>
                        <a:pt x="217" y="206"/>
                      </a:lnTo>
                      <a:lnTo>
                        <a:pt x="221" y="206"/>
                      </a:lnTo>
                      <a:lnTo>
                        <a:pt x="224" y="206"/>
                      </a:lnTo>
                      <a:lnTo>
                        <a:pt x="227" y="208"/>
                      </a:lnTo>
                      <a:lnTo>
                        <a:pt x="228" y="209"/>
                      </a:lnTo>
                      <a:lnTo>
                        <a:pt x="232" y="211"/>
                      </a:lnTo>
                      <a:lnTo>
                        <a:pt x="233" y="214"/>
                      </a:lnTo>
                      <a:lnTo>
                        <a:pt x="235" y="216"/>
                      </a:lnTo>
                      <a:lnTo>
                        <a:pt x="235" y="219"/>
                      </a:lnTo>
                      <a:lnTo>
                        <a:pt x="236" y="222"/>
                      </a:lnTo>
                      <a:lnTo>
                        <a:pt x="235" y="226"/>
                      </a:lnTo>
                      <a:lnTo>
                        <a:pt x="235" y="229"/>
                      </a:lnTo>
                      <a:lnTo>
                        <a:pt x="232" y="230"/>
                      </a:lnTo>
                      <a:lnTo>
                        <a:pt x="230" y="234"/>
                      </a:lnTo>
                      <a:lnTo>
                        <a:pt x="227" y="235"/>
                      </a:lnTo>
                      <a:lnTo>
                        <a:pt x="224" y="237"/>
                      </a:lnTo>
                      <a:lnTo>
                        <a:pt x="221" y="237"/>
                      </a:lnTo>
                      <a:lnTo>
                        <a:pt x="217" y="237"/>
                      </a:lnTo>
                      <a:lnTo>
                        <a:pt x="214" y="237"/>
                      </a:lnTo>
                      <a:lnTo>
                        <a:pt x="213" y="235"/>
                      </a:lnTo>
                      <a:lnTo>
                        <a:pt x="208" y="234"/>
                      </a:lnTo>
                      <a:lnTo>
                        <a:pt x="206" y="232"/>
                      </a:lnTo>
                      <a:lnTo>
                        <a:pt x="205" y="229"/>
                      </a:lnTo>
                      <a:lnTo>
                        <a:pt x="203" y="227"/>
                      </a:lnTo>
                      <a:lnTo>
                        <a:pt x="202" y="224"/>
                      </a:lnTo>
                      <a:lnTo>
                        <a:pt x="202" y="221"/>
                      </a:lnTo>
                      <a:lnTo>
                        <a:pt x="203" y="217"/>
                      </a:lnTo>
                      <a:lnTo>
                        <a:pt x="205" y="214"/>
                      </a:lnTo>
                      <a:lnTo>
                        <a:pt x="206" y="213"/>
                      </a:lnTo>
                      <a:lnTo>
                        <a:pt x="208" y="209"/>
                      </a:lnTo>
                      <a:close/>
                      <a:moveTo>
                        <a:pt x="258" y="169"/>
                      </a:moveTo>
                      <a:lnTo>
                        <a:pt x="258" y="169"/>
                      </a:lnTo>
                      <a:lnTo>
                        <a:pt x="261" y="167"/>
                      </a:lnTo>
                      <a:lnTo>
                        <a:pt x="265" y="166"/>
                      </a:lnTo>
                      <a:lnTo>
                        <a:pt x="268" y="164"/>
                      </a:lnTo>
                      <a:lnTo>
                        <a:pt x="271" y="164"/>
                      </a:lnTo>
                      <a:lnTo>
                        <a:pt x="274" y="166"/>
                      </a:lnTo>
                      <a:lnTo>
                        <a:pt x="277" y="166"/>
                      </a:lnTo>
                      <a:lnTo>
                        <a:pt x="279" y="167"/>
                      </a:lnTo>
                      <a:lnTo>
                        <a:pt x="282" y="170"/>
                      </a:lnTo>
                      <a:lnTo>
                        <a:pt x="284" y="172"/>
                      </a:lnTo>
                      <a:lnTo>
                        <a:pt x="285" y="175"/>
                      </a:lnTo>
                      <a:lnTo>
                        <a:pt x="285" y="179"/>
                      </a:lnTo>
                      <a:lnTo>
                        <a:pt x="287" y="182"/>
                      </a:lnTo>
                      <a:lnTo>
                        <a:pt x="285" y="185"/>
                      </a:lnTo>
                      <a:lnTo>
                        <a:pt x="285" y="187"/>
                      </a:lnTo>
                      <a:lnTo>
                        <a:pt x="282" y="190"/>
                      </a:lnTo>
                      <a:lnTo>
                        <a:pt x="280" y="192"/>
                      </a:lnTo>
                      <a:lnTo>
                        <a:pt x="277" y="193"/>
                      </a:lnTo>
                      <a:lnTo>
                        <a:pt x="274" y="195"/>
                      </a:lnTo>
                      <a:lnTo>
                        <a:pt x="271" y="196"/>
                      </a:lnTo>
                      <a:lnTo>
                        <a:pt x="268" y="196"/>
                      </a:lnTo>
                      <a:lnTo>
                        <a:pt x="265" y="195"/>
                      </a:lnTo>
                      <a:lnTo>
                        <a:pt x="263" y="195"/>
                      </a:lnTo>
                      <a:lnTo>
                        <a:pt x="258" y="193"/>
                      </a:lnTo>
                      <a:lnTo>
                        <a:pt x="257" y="190"/>
                      </a:lnTo>
                      <a:lnTo>
                        <a:pt x="254" y="188"/>
                      </a:lnTo>
                      <a:lnTo>
                        <a:pt x="254" y="185"/>
                      </a:lnTo>
                      <a:lnTo>
                        <a:pt x="252" y="182"/>
                      </a:lnTo>
                      <a:lnTo>
                        <a:pt x="252" y="180"/>
                      </a:lnTo>
                      <a:lnTo>
                        <a:pt x="254" y="177"/>
                      </a:lnTo>
                      <a:lnTo>
                        <a:pt x="254" y="174"/>
                      </a:lnTo>
                      <a:lnTo>
                        <a:pt x="257" y="170"/>
                      </a:lnTo>
                      <a:lnTo>
                        <a:pt x="258" y="169"/>
                      </a:lnTo>
                      <a:close/>
                      <a:moveTo>
                        <a:pt x="309" y="127"/>
                      </a:moveTo>
                      <a:lnTo>
                        <a:pt x="309" y="127"/>
                      </a:lnTo>
                      <a:lnTo>
                        <a:pt x="312" y="125"/>
                      </a:lnTo>
                      <a:lnTo>
                        <a:pt x="315" y="123"/>
                      </a:lnTo>
                      <a:lnTo>
                        <a:pt x="317" y="123"/>
                      </a:lnTo>
                      <a:lnTo>
                        <a:pt x="321" y="123"/>
                      </a:lnTo>
                      <a:lnTo>
                        <a:pt x="324" y="123"/>
                      </a:lnTo>
                      <a:lnTo>
                        <a:pt x="328" y="125"/>
                      </a:lnTo>
                      <a:lnTo>
                        <a:pt x="329" y="127"/>
                      </a:lnTo>
                      <a:lnTo>
                        <a:pt x="332" y="128"/>
                      </a:lnTo>
                      <a:lnTo>
                        <a:pt x="334" y="132"/>
                      </a:lnTo>
                      <a:lnTo>
                        <a:pt x="335" y="135"/>
                      </a:lnTo>
                      <a:lnTo>
                        <a:pt x="335" y="138"/>
                      </a:lnTo>
                      <a:lnTo>
                        <a:pt x="335" y="141"/>
                      </a:lnTo>
                      <a:lnTo>
                        <a:pt x="335" y="143"/>
                      </a:lnTo>
                      <a:lnTo>
                        <a:pt x="335" y="146"/>
                      </a:lnTo>
                      <a:lnTo>
                        <a:pt x="332" y="149"/>
                      </a:lnTo>
                      <a:lnTo>
                        <a:pt x="331" y="151"/>
                      </a:lnTo>
                      <a:lnTo>
                        <a:pt x="328" y="154"/>
                      </a:lnTo>
                      <a:lnTo>
                        <a:pt x="324" y="154"/>
                      </a:lnTo>
                      <a:lnTo>
                        <a:pt x="321" y="156"/>
                      </a:lnTo>
                      <a:lnTo>
                        <a:pt x="318" y="156"/>
                      </a:lnTo>
                      <a:lnTo>
                        <a:pt x="315" y="154"/>
                      </a:lnTo>
                      <a:lnTo>
                        <a:pt x="312" y="154"/>
                      </a:lnTo>
                      <a:lnTo>
                        <a:pt x="309" y="151"/>
                      </a:lnTo>
                      <a:lnTo>
                        <a:pt x="307" y="149"/>
                      </a:lnTo>
                      <a:lnTo>
                        <a:pt x="304" y="146"/>
                      </a:lnTo>
                      <a:lnTo>
                        <a:pt x="304" y="145"/>
                      </a:lnTo>
                      <a:lnTo>
                        <a:pt x="302" y="141"/>
                      </a:lnTo>
                      <a:lnTo>
                        <a:pt x="302" y="138"/>
                      </a:lnTo>
                      <a:lnTo>
                        <a:pt x="304" y="135"/>
                      </a:lnTo>
                      <a:lnTo>
                        <a:pt x="304" y="133"/>
                      </a:lnTo>
                      <a:lnTo>
                        <a:pt x="307" y="130"/>
                      </a:lnTo>
                      <a:lnTo>
                        <a:pt x="309" y="127"/>
                      </a:lnTo>
                      <a:close/>
                      <a:moveTo>
                        <a:pt x="359" y="86"/>
                      </a:moveTo>
                      <a:lnTo>
                        <a:pt x="359" y="86"/>
                      </a:lnTo>
                      <a:lnTo>
                        <a:pt x="362" y="85"/>
                      </a:lnTo>
                      <a:lnTo>
                        <a:pt x="365" y="85"/>
                      </a:lnTo>
                      <a:lnTo>
                        <a:pt x="367" y="83"/>
                      </a:lnTo>
                      <a:lnTo>
                        <a:pt x="372" y="83"/>
                      </a:lnTo>
                      <a:lnTo>
                        <a:pt x="375" y="83"/>
                      </a:lnTo>
                      <a:lnTo>
                        <a:pt x="376" y="85"/>
                      </a:lnTo>
                      <a:lnTo>
                        <a:pt x="380" y="86"/>
                      </a:lnTo>
                      <a:lnTo>
                        <a:pt x="383" y="88"/>
                      </a:lnTo>
                      <a:lnTo>
                        <a:pt x="384" y="91"/>
                      </a:lnTo>
                      <a:lnTo>
                        <a:pt x="386" y="94"/>
                      </a:lnTo>
                      <a:lnTo>
                        <a:pt x="386" y="96"/>
                      </a:lnTo>
                      <a:lnTo>
                        <a:pt x="386" y="99"/>
                      </a:lnTo>
                      <a:lnTo>
                        <a:pt x="386" y="102"/>
                      </a:lnTo>
                      <a:lnTo>
                        <a:pt x="386" y="106"/>
                      </a:lnTo>
                      <a:lnTo>
                        <a:pt x="383" y="109"/>
                      </a:lnTo>
                      <a:lnTo>
                        <a:pt x="381" y="111"/>
                      </a:lnTo>
                      <a:lnTo>
                        <a:pt x="378" y="112"/>
                      </a:lnTo>
                      <a:lnTo>
                        <a:pt x="375" y="114"/>
                      </a:lnTo>
                      <a:lnTo>
                        <a:pt x="372" y="114"/>
                      </a:lnTo>
                      <a:lnTo>
                        <a:pt x="368" y="114"/>
                      </a:lnTo>
                      <a:lnTo>
                        <a:pt x="365" y="114"/>
                      </a:lnTo>
                      <a:lnTo>
                        <a:pt x="362" y="112"/>
                      </a:lnTo>
                      <a:lnTo>
                        <a:pt x="359" y="111"/>
                      </a:lnTo>
                      <a:lnTo>
                        <a:pt x="357" y="109"/>
                      </a:lnTo>
                      <a:lnTo>
                        <a:pt x="354" y="106"/>
                      </a:lnTo>
                      <a:lnTo>
                        <a:pt x="354" y="102"/>
                      </a:lnTo>
                      <a:lnTo>
                        <a:pt x="353" y="101"/>
                      </a:lnTo>
                      <a:lnTo>
                        <a:pt x="353" y="98"/>
                      </a:lnTo>
                      <a:lnTo>
                        <a:pt x="354" y="94"/>
                      </a:lnTo>
                      <a:lnTo>
                        <a:pt x="354" y="91"/>
                      </a:lnTo>
                      <a:lnTo>
                        <a:pt x="357" y="89"/>
                      </a:lnTo>
                      <a:lnTo>
                        <a:pt x="359" y="86"/>
                      </a:lnTo>
                      <a:close/>
                      <a:moveTo>
                        <a:pt x="409" y="46"/>
                      </a:moveTo>
                      <a:lnTo>
                        <a:pt x="409" y="46"/>
                      </a:lnTo>
                      <a:lnTo>
                        <a:pt x="411" y="44"/>
                      </a:lnTo>
                      <a:lnTo>
                        <a:pt x="416" y="42"/>
                      </a:lnTo>
                      <a:lnTo>
                        <a:pt x="417" y="42"/>
                      </a:lnTo>
                      <a:lnTo>
                        <a:pt x="422" y="42"/>
                      </a:lnTo>
                      <a:lnTo>
                        <a:pt x="425" y="42"/>
                      </a:lnTo>
                      <a:lnTo>
                        <a:pt x="427" y="44"/>
                      </a:lnTo>
                      <a:lnTo>
                        <a:pt x="430" y="46"/>
                      </a:lnTo>
                      <a:lnTo>
                        <a:pt x="433" y="47"/>
                      </a:lnTo>
                      <a:lnTo>
                        <a:pt x="435" y="49"/>
                      </a:lnTo>
                      <a:lnTo>
                        <a:pt x="436" y="52"/>
                      </a:lnTo>
                      <a:lnTo>
                        <a:pt x="436" y="55"/>
                      </a:lnTo>
                      <a:lnTo>
                        <a:pt x="436" y="59"/>
                      </a:lnTo>
                      <a:lnTo>
                        <a:pt x="436" y="62"/>
                      </a:lnTo>
                      <a:lnTo>
                        <a:pt x="435" y="65"/>
                      </a:lnTo>
                      <a:lnTo>
                        <a:pt x="433" y="67"/>
                      </a:lnTo>
                      <a:lnTo>
                        <a:pt x="431" y="70"/>
                      </a:lnTo>
                      <a:lnTo>
                        <a:pt x="428" y="72"/>
                      </a:lnTo>
                      <a:lnTo>
                        <a:pt x="425" y="72"/>
                      </a:lnTo>
                      <a:lnTo>
                        <a:pt x="422" y="73"/>
                      </a:lnTo>
                      <a:lnTo>
                        <a:pt x="419" y="73"/>
                      </a:lnTo>
                      <a:lnTo>
                        <a:pt x="416" y="73"/>
                      </a:lnTo>
                      <a:lnTo>
                        <a:pt x="413" y="72"/>
                      </a:lnTo>
                      <a:lnTo>
                        <a:pt x="409" y="70"/>
                      </a:lnTo>
                      <a:lnTo>
                        <a:pt x="408" y="68"/>
                      </a:lnTo>
                      <a:lnTo>
                        <a:pt x="405" y="65"/>
                      </a:lnTo>
                      <a:lnTo>
                        <a:pt x="405" y="62"/>
                      </a:lnTo>
                      <a:lnTo>
                        <a:pt x="403" y="59"/>
                      </a:lnTo>
                      <a:lnTo>
                        <a:pt x="403" y="55"/>
                      </a:lnTo>
                      <a:lnTo>
                        <a:pt x="403" y="54"/>
                      </a:lnTo>
                      <a:lnTo>
                        <a:pt x="405" y="51"/>
                      </a:lnTo>
                      <a:lnTo>
                        <a:pt x="408" y="47"/>
                      </a:lnTo>
                      <a:lnTo>
                        <a:pt x="409" y="46"/>
                      </a:lnTo>
                      <a:close/>
                      <a:moveTo>
                        <a:pt x="460" y="4"/>
                      </a:moveTo>
                      <a:lnTo>
                        <a:pt x="460" y="4"/>
                      </a:lnTo>
                      <a:lnTo>
                        <a:pt x="461" y="2"/>
                      </a:lnTo>
                      <a:lnTo>
                        <a:pt x="466" y="2"/>
                      </a:lnTo>
                      <a:lnTo>
                        <a:pt x="468" y="0"/>
                      </a:lnTo>
                      <a:lnTo>
                        <a:pt x="472" y="0"/>
                      </a:lnTo>
                      <a:lnTo>
                        <a:pt x="474" y="0"/>
                      </a:lnTo>
                      <a:lnTo>
                        <a:pt x="477" y="2"/>
                      </a:lnTo>
                      <a:lnTo>
                        <a:pt x="480" y="4"/>
                      </a:lnTo>
                      <a:lnTo>
                        <a:pt x="483" y="5"/>
                      </a:lnTo>
                      <a:lnTo>
                        <a:pt x="485" y="8"/>
                      </a:lnTo>
                      <a:lnTo>
                        <a:pt x="487" y="12"/>
                      </a:lnTo>
                      <a:lnTo>
                        <a:pt x="487" y="13"/>
                      </a:lnTo>
                      <a:lnTo>
                        <a:pt x="487" y="18"/>
                      </a:lnTo>
                      <a:lnTo>
                        <a:pt x="487" y="20"/>
                      </a:lnTo>
                      <a:lnTo>
                        <a:pt x="485" y="23"/>
                      </a:lnTo>
                      <a:lnTo>
                        <a:pt x="483" y="26"/>
                      </a:lnTo>
                      <a:lnTo>
                        <a:pt x="482" y="28"/>
                      </a:lnTo>
                      <a:lnTo>
                        <a:pt x="479" y="30"/>
                      </a:lnTo>
                      <a:lnTo>
                        <a:pt x="475" y="31"/>
                      </a:lnTo>
                      <a:lnTo>
                        <a:pt x="472" y="31"/>
                      </a:lnTo>
                      <a:lnTo>
                        <a:pt x="469" y="31"/>
                      </a:lnTo>
                      <a:lnTo>
                        <a:pt x="466" y="31"/>
                      </a:lnTo>
                      <a:lnTo>
                        <a:pt x="463" y="30"/>
                      </a:lnTo>
                      <a:lnTo>
                        <a:pt x="460" y="30"/>
                      </a:lnTo>
                      <a:lnTo>
                        <a:pt x="458" y="26"/>
                      </a:lnTo>
                      <a:lnTo>
                        <a:pt x="455" y="25"/>
                      </a:lnTo>
                      <a:lnTo>
                        <a:pt x="455" y="21"/>
                      </a:lnTo>
                      <a:lnTo>
                        <a:pt x="453" y="18"/>
                      </a:lnTo>
                      <a:lnTo>
                        <a:pt x="453" y="15"/>
                      </a:lnTo>
                      <a:lnTo>
                        <a:pt x="453" y="12"/>
                      </a:lnTo>
                      <a:lnTo>
                        <a:pt x="455" y="8"/>
                      </a:lnTo>
                      <a:lnTo>
                        <a:pt x="458" y="7"/>
                      </a:lnTo>
                      <a:lnTo>
                        <a:pt x="460" y="4"/>
                      </a:lnTo>
                      <a:close/>
                    </a:path>
                  </a:pathLst>
                </a:custGeom>
                <a:solidFill>
                  <a:schemeClr val="accent1"/>
                </a:solidFill>
                <a:ln w="3175">
                  <a:solidFill>
                    <a:schemeClr val="accent1"/>
                  </a:solidFill>
                  <a:round/>
                  <a:headEnd/>
                  <a:tailEnd/>
                </a:ln>
              </p:spPr>
              <p:txBody>
                <a:bodyPr/>
                <a:lstStyle/>
                <a:p>
                  <a:endParaRPr lang="en-US" sz="1050"/>
                </a:p>
              </p:txBody>
            </p:sp>
            <p:sp>
              <p:nvSpPr>
                <p:cNvPr id="66" name="Rectangle 54"/>
                <p:cNvSpPr>
                  <a:spLocks noChangeArrowheads="1"/>
                </p:cNvSpPr>
                <p:nvPr/>
              </p:nvSpPr>
              <p:spPr bwMode="auto">
                <a:xfrm>
                  <a:off x="1735455" y="3023614"/>
                  <a:ext cx="1461897" cy="161583"/>
                </a:xfrm>
                <a:prstGeom prst="rect">
                  <a:avLst/>
                </a:prstGeom>
                <a:noFill/>
                <a:ln w="9525">
                  <a:noFill/>
                  <a:miter lim="800000"/>
                  <a:headEnd/>
                  <a:tailEnd/>
                </a:ln>
              </p:spPr>
              <p:txBody>
                <a:bodyPr wrap="square" lIns="0" tIns="0" rIns="0" bIns="0">
                  <a:spAutoFit/>
                </a:bodyPr>
                <a:lstStyle/>
                <a:p>
                  <a:pPr algn="ctr"/>
                  <a:r>
                    <a:rPr lang="en-US" sz="1050" dirty="0">
                      <a:solidFill>
                        <a:schemeClr val="accent1">
                          <a:lumMod val="60000"/>
                          <a:lumOff val="40000"/>
                        </a:schemeClr>
                      </a:solidFill>
                    </a:rPr>
                    <a:t>Buck Turn On</a:t>
                  </a:r>
                </a:p>
              </p:txBody>
            </p:sp>
            <p:sp>
              <p:nvSpPr>
                <p:cNvPr id="67" name="Rectangle 54"/>
                <p:cNvSpPr>
                  <a:spLocks noChangeArrowheads="1"/>
                </p:cNvSpPr>
                <p:nvPr/>
              </p:nvSpPr>
              <p:spPr bwMode="auto">
                <a:xfrm>
                  <a:off x="2829687" y="4126990"/>
                  <a:ext cx="1461897" cy="161583"/>
                </a:xfrm>
                <a:prstGeom prst="rect">
                  <a:avLst/>
                </a:prstGeom>
                <a:noFill/>
                <a:ln w="9525">
                  <a:noFill/>
                  <a:miter lim="800000"/>
                  <a:headEnd/>
                  <a:tailEnd/>
                </a:ln>
              </p:spPr>
              <p:txBody>
                <a:bodyPr wrap="square" lIns="0" tIns="0" rIns="0" bIns="0">
                  <a:spAutoFit/>
                </a:bodyPr>
                <a:lstStyle/>
                <a:p>
                  <a:pPr algn="ctr"/>
                  <a:r>
                    <a:rPr lang="en-US" sz="1050" dirty="0">
                      <a:solidFill>
                        <a:schemeClr val="accent1">
                          <a:lumMod val="60000"/>
                          <a:lumOff val="40000"/>
                        </a:schemeClr>
                      </a:solidFill>
                    </a:rPr>
                    <a:t>Boost Turn On</a:t>
                  </a:r>
                </a:p>
              </p:txBody>
            </p:sp>
          </p:grpSp>
          <p:cxnSp>
            <p:nvCxnSpPr>
              <p:cNvPr id="68" name="Straight Arrow Connector 67"/>
              <p:cNvCxnSpPr/>
              <p:nvPr/>
            </p:nvCxnSpPr>
            <p:spPr>
              <a:xfrm rot="5400000">
                <a:off x="2949734" y="3672110"/>
                <a:ext cx="1069848" cy="0"/>
              </a:xfrm>
              <a:prstGeom prst="straightConnector1">
                <a:avLst/>
              </a:prstGeom>
              <a:ln w="19050">
                <a:solidFill>
                  <a:schemeClr val="tx1"/>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72" name="Rectangle 22">
            <a:extLst>
              <a:ext uri="{FF2B5EF4-FFF2-40B4-BE49-F238E27FC236}">
                <a16:creationId xmlns:a16="http://schemas.microsoft.com/office/drawing/2014/main" id="{0A84BD17-6FEC-E743-915D-0D2374B86814}"/>
              </a:ext>
            </a:extLst>
          </p:cNvPr>
          <p:cNvSpPr>
            <a:spLocks noChangeArrowheads="1"/>
          </p:cNvSpPr>
          <p:nvPr/>
        </p:nvSpPr>
        <p:spPr bwMode="auto">
          <a:xfrm>
            <a:off x="2657311" y="5943085"/>
            <a:ext cx="878446" cy="169277"/>
          </a:xfrm>
          <a:prstGeom prst="rect">
            <a:avLst/>
          </a:prstGeom>
          <a:noFill/>
          <a:ln w="9525">
            <a:noFill/>
            <a:miter lim="800000"/>
            <a:headEnd/>
            <a:tailEnd/>
          </a:ln>
        </p:spPr>
        <p:txBody>
          <a:bodyPr wrap="none" lIns="0" tIns="0" rIns="0" bIns="0">
            <a:spAutoFit/>
          </a:bodyPr>
          <a:lstStyle/>
          <a:p>
            <a:pPr algn="l"/>
            <a:r>
              <a:rPr lang="en-US" sz="1100" dirty="0">
                <a:solidFill>
                  <a:schemeClr val="tx1">
                    <a:lumMod val="75000"/>
                  </a:schemeClr>
                </a:solidFill>
              </a:rPr>
              <a:t>Current Output</a:t>
            </a:r>
          </a:p>
        </p:txBody>
      </p:sp>
    </p:spTree>
    <p:extLst>
      <p:ext uri="{BB962C8B-B14F-4D97-AF65-F5344CB8AC3E}">
        <p14:creationId xmlns:p14="http://schemas.microsoft.com/office/powerpoint/2010/main" val="171422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6522" y="1343582"/>
            <a:ext cx="8046847" cy="4280704"/>
          </a:xfrm>
        </p:spPr>
        <p:txBody>
          <a:bodyPr/>
          <a:lstStyle/>
          <a:p>
            <a:pPr marL="342900" lvl="0" indent="-287338" fontAlgn="base">
              <a:spcBef>
                <a:spcPts val="1800"/>
              </a:spcBef>
              <a:spcAft>
                <a:spcPct val="0"/>
              </a:spcAft>
              <a:buClr>
                <a:srgbClr val="00A0E3"/>
              </a:buClr>
              <a:buSzTx/>
              <a:defRPr/>
            </a:pPr>
            <a:r>
              <a:rPr lang="en-US" b="1" kern="0" spc="0" dirty="0">
                <a:solidFill>
                  <a:srgbClr val="51626F"/>
                </a:solidFill>
              </a:rPr>
              <a:t>Generic Models</a:t>
            </a:r>
          </a:p>
          <a:p>
            <a:pPr marL="742950" lvl="1" indent="-285750">
              <a:spcBef>
                <a:spcPts val="600"/>
              </a:spcBef>
              <a:buClr>
                <a:srgbClr val="00A0E3"/>
              </a:buClr>
              <a:buFont typeface="Arial" pitchFamily="34" charset="0"/>
              <a:buChar char="-"/>
              <a:defRPr/>
            </a:pPr>
            <a:r>
              <a:rPr lang="en-US" sz="2000" kern="0" spc="0" dirty="0">
                <a:solidFill>
                  <a:srgbClr val="51626F"/>
                </a:solidFill>
              </a:rPr>
              <a:t>PSS</a:t>
            </a:r>
            <a:r>
              <a:rPr lang="en-US" sz="2000" kern="0" baseline="22000" dirty="0">
                <a:solidFill>
                  <a:srgbClr val="51626F"/>
                </a:solidFill>
                <a:cs typeface="Arial" charset="0"/>
              </a:rPr>
              <a:t>®</a:t>
            </a:r>
            <a:r>
              <a:rPr lang="en-US" sz="2000" kern="0" spc="0" dirty="0">
                <a:solidFill>
                  <a:srgbClr val="51626F"/>
                </a:solidFill>
              </a:rPr>
              <a:t>E (CSTATT and SVSMO3U1 @ Rev 32.0.5)</a:t>
            </a:r>
          </a:p>
          <a:p>
            <a:pPr marL="742950" lvl="1" indent="-285750" fontAlgn="base">
              <a:spcBef>
                <a:spcPts val="600"/>
              </a:spcBef>
              <a:spcAft>
                <a:spcPct val="0"/>
              </a:spcAft>
              <a:buClr>
                <a:srgbClr val="00A0E3"/>
              </a:buClr>
              <a:buSzTx/>
              <a:buFont typeface="Arial" pitchFamily="34" charset="0"/>
              <a:buChar char="-"/>
              <a:defRPr/>
            </a:pPr>
            <a:r>
              <a:rPr lang="en-US" sz="2000" kern="0" spc="0" dirty="0">
                <a:solidFill>
                  <a:srgbClr val="51626F"/>
                </a:solidFill>
              </a:rPr>
              <a:t>PSLF (SMES1)</a:t>
            </a:r>
          </a:p>
          <a:p>
            <a:pPr marL="742950" lvl="1" indent="-285750" fontAlgn="base">
              <a:spcBef>
                <a:spcPts val="600"/>
              </a:spcBef>
              <a:spcAft>
                <a:spcPct val="0"/>
              </a:spcAft>
              <a:buClr>
                <a:srgbClr val="00A0E3"/>
              </a:buClr>
              <a:buSzTx/>
              <a:buFont typeface="Arial" pitchFamily="34" charset="0"/>
              <a:buChar char="-"/>
              <a:defRPr/>
            </a:pPr>
            <a:r>
              <a:rPr lang="en-US" sz="2000" kern="0" spc="0" dirty="0">
                <a:solidFill>
                  <a:srgbClr val="51626F"/>
                </a:solidFill>
              </a:rPr>
              <a:t>DIgSILENT PowerFactory</a:t>
            </a:r>
          </a:p>
          <a:p>
            <a:pPr marL="342900" lvl="0" indent="-287338" fontAlgn="base">
              <a:spcBef>
                <a:spcPts val="1800"/>
              </a:spcBef>
              <a:spcAft>
                <a:spcPct val="0"/>
              </a:spcAft>
              <a:buClr>
                <a:srgbClr val="00A0E3"/>
              </a:buClr>
              <a:buSzTx/>
              <a:defRPr/>
            </a:pPr>
            <a:r>
              <a:rPr lang="en-US" b="1" kern="0" spc="0" dirty="0">
                <a:solidFill>
                  <a:srgbClr val="51626F"/>
                </a:solidFill>
              </a:rPr>
              <a:t>Detailed Equipment - Specific Models</a:t>
            </a:r>
          </a:p>
          <a:p>
            <a:pPr marL="742950" lvl="1" indent="-285750" fontAlgn="base">
              <a:spcBef>
                <a:spcPts val="600"/>
              </a:spcBef>
              <a:spcAft>
                <a:spcPct val="0"/>
              </a:spcAft>
              <a:buClr>
                <a:srgbClr val="00A0E3"/>
              </a:buClr>
              <a:buSzTx/>
              <a:buFont typeface="Arial" pitchFamily="34" charset="0"/>
              <a:buChar char="-"/>
              <a:defRPr/>
            </a:pPr>
            <a:r>
              <a:rPr lang="en-US" sz="2000" kern="0" spc="0" dirty="0">
                <a:solidFill>
                  <a:srgbClr val="51626F"/>
                </a:solidFill>
              </a:rPr>
              <a:t>User Models for PSS</a:t>
            </a:r>
            <a:r>
              <a:rPr lang="en-US" sz="2000" kern="0" spc="0" dirty="0">
                <a:solidFill>
                  <a:srgbClr val="51626F"/>
                </a:solidFill>
                <a:cs typeface="Arial" charset="0"/>
              </a:rPr>
              <a:t>®</a:t>
            </a:r>
            <a:r>
              <a:rPr lang="en-US" sz="2000" kern="0" spc="0" dirty="0">
                <a:solidFill>
                  <a:srgbClr val="51626F"/>
                </a:solidFill>
              </a:rPr>
              <a:t>E (CDVAR4)</a:t>
            </a:r>
          </a:p>
          <a:p>
            <a:pPr marL="742950" lvl="1" indent="-285750" fontAlgn="base">
              <a:spcBef>
                <a:spcPts val="600"/>
              </a:spcBef>
              <a:spcAft>
                <a:spcPct val="0"/>
              </a:spcAft>
              <a:buClr>
                <a:srgbClr val="00A0E3"/>
              </a:buClr>
              <a:buSzTx/>
              <a:buFont typeface="Arial" pitchFamily="34" charset="0"/>
              <a:buChar char="-"/>
              <a:defRPr/>
            </a:pPr>
            <a:r>
              <a:rPr lang="en-US" sz="2000" kern="0" spc="0" dirty="0">
                <a:solidFill>
                  <a:srgbClr val="51626F"/>
                </a:solidFill>
              </a:rPr>
              <a:t>DIgSILENT PowerFactory</a:t>
            </a:r>
          </a:p>
          <a:p>
            <a:pPr marL="742950" lvl="1" indent="-285750" fontAlgn="base">
              <a:spcBef>
                <a:spcPts val="600"/>
              </a:spcBef>
              <a:spcAft>
                <a:spcPct val="0"/>
              </a:spcAft>
              <a:buClr>
                <a:srgbClr val="00A0E3"/>
              </a:buClr>
              <a:buSzTx/>
              <a:buFont typeface="Arial" pitchFamily="34" charset="0"/>
              <a:buChar char="-"/>
              <a:defRPr/>
            </a:pPr>
            <a:r>
              <a:rPr lang="en-US" sz="2000" kern="0" spc="0" dirty="0">
                <a:solidFill>
                  <a:srgbClr val="51626F"/>
                </a:solidFill>
              </a:rPr>
              <a:t>PSCAD (EMTDC)</a:t>
            </a:r>
          </a:p>
          <a:p>
            <a:pPr marL="742950" lvl="1" indent="-285750" fontAlgn="base">
              <a:spcBef>
                <a:spcPts val="600"/>
              </a:spcBef>
              <a:spcAft>
                <a:spcPct val="0"/>
              </a:spcAft>
              <a:buClr>
                <a:srgbClr val="00A0E3"/>
              </a:buClr>
              <a:buSzTx/>
              <a:buFont typeface="Arial" pitchFamily="34" charset="0"/>
              <a:buChar char="-"/>
              <a:defRPr/>
            </a:pPr>
            <a:r>
              <a:rPr lang="en-US" sz="2000" kern="0" dirty="0">
                <a:solidFill>
                  <a:srgbClr val="51626F"/>
                </a:solidFill>
              </a:rPr>
              <a:t>RSCAD (RTDS)</a:t>
            </a:r>
          </a:p>
          <a:p>
            <a:pPr>
              <a:buNone/>
            </a:pPr>
            <a:endParaRPr lang="en-US" dirty="0"/>
          </a:p>
        </p:txBody>
      </p:sp>
      <p:sp>
        <p:nvSpPr>
          <p:cNvPr id="3" name="Slide Number Placeholder 2"/>
          <p:cNvSpPr>
            <a:spLocks noGrp="1"/>
          </p:cNvSpPr>
          <p:nvPr>
            <p:ph type="sldNum" sz="quarter" idx="15"/>
          </p:nvPr>
        </p:nvSpPr>
        <p:spPr/>
        <p:txBody>
          <a:bodyPr/>
          <a:lstStyle/>
          <a:p>
            <a:fld id="{DAB910CF-B23D-4FE7-8D06-6070260B8041}" type="slidenum">
              <a:rPr lang="en-US" smtClean="0"/>
              <a:pPr/>
              <a:t>27</a:t>
            </a:fld>
            <a:endParaRPr lang="en-US" dirty="0"/>
          </a:p>
        </p:txBody>
      </p:sp>
      <p:sp>
        <p:nvSpPr>
          <p:cNvPr id="4" name="Title 3"/>
          <p:cNvSpPr>
            <a:spLocks noGrp="1"/>
          </p:cNvSpPr>
          <p:nvPr>
            <p:ph type="title"/>
          </p:nvPr>
        </p:nvSpPr>
        <p:spPr>
          <a:xfrm>
            <a:off x="643128" y="95961"/>
            <a:ext cx="7308566" cy="791543"/>
          </a:xfrm>
        </p:spPr>
        <p:txBody>
          <a:bodyPr>
            <a:normAutofit fontScale="90000"/>
          </a:bodyPr>
          <a:lstStyle/>
          <a:p>
            <a:r>
              <a:rPr lang="en-US" dirty="0"/>
              <a:t>Detailed Simulation Models</a:t>
            </a:r>
            <a:br>
              <a:rPr lang="en-US" dirty="0"/>
            </a:br>
            <a:endParaRPr lang="en-US" dirty="0"/>
          </a:p>
        </p:txBody>
      </p:sp>
      <p:sp>
        <p:nvSpPr>
          <p:cNvPr id="9" name="Round Single Corner Rectangle 8">
            <a:extLst>
              <a:ext uri="{FF2B5EF4-FFF2-40B4-BE49-F238E27FC236}">
                <a16:creationId xmlns:a16="http://schemas.microsoft.com/office/drawing/2014/main" id="{BC76944E-6207-4F4F-ADB9-C2FA1A9AFDA7}"/>
              </a:ext>
            </a:extLst>
          </p:cNvPr>
          <p:cNvSpPr/>
          <p:nvPr/>
        </p:nvSpPr>
        <p:spPr bwMode="ltGray">
          <a:xfrm flipH="1">
            <a:off x="5070764" y="5624286"/>
            <a:ext cx="4073235" cy="603262"/>
          </a:xfrm>
          <a:prstGeom prst="round1Rect">
            <a:avLst>
              <a:gd name="adj" fmla="val 47917"/>
            </a:avLst>
          </a:prstGeom>
          <a:gradFill>
            <a:gsLst>
              <a:gs pos="0">
                <a:srgbClr val="322882"/>
              </a:gs>
              <a:gs pos="50000">
                <a:schemeClr val="accent1">
                  <a:shade val="67500"/>
                  <a:satMod val="115000"/>
                </a:schemeClr>
              </a:gs>
              <a:gs pos="100000">
                <a:schemeClr val="accent1">
                  <a:shade val="100000"/>
                  <a:satMod val="11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hangingPunct="0"/>
            <a:r>
              <a:rPr lang="en-US" sz="1600" i="1" dirty="0">
                <a:latin typeface="Times New Roman" panose="02020603050405020304" pitchFamily="18" charset="0"/>
                <a:cs typeface="Times New Roman" panose="02020603050405020304" pitchFamily="18" charset="0"/>
              </a:rPr>
              <a:t>Detailed STATCOM model with parameters  </a:t>
            </a:r>
          </a:p>
        </p:txBody>
      </p:sp>
    </p:spTree>
    <p:extLst>
      <p:ext uri="{BB962C8B-B14F-4D97-AF65-F5344CB8AC3E}">
        <p14:creationId xmlns:p14="http://schemas.microsoft.com/office/powerpoint/2010/main" val="138351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7040" y="21658"/>
            <a:ext cx="6766560" cy="655638"/>
          </a:xfrm>
        </p:spPr>
        <p:txBody>
          <a:bodyPr>
            <a:normAutofit/>
          </a:bodyPr>
          <a:lstStyle/>
          <a:p>
            <a:r>
              <a:rPr lang="en-US" sz="3200" dirty="0"/>
              <a:t>Example of System Analysis</a:t>
            </a:r>
          </a:p>
        </p:txBody>
      </p:sp>
      <p:sp>
        <p:nvSpPr>
          <p:cNvPr id="4" name="Text Placeholder 3"/>
          <p:cNvSpPr>
            <a:spLocks noGrp="1"/>
          </p:cNvSpPr>
          <p:nvPr>
            <p:ph type="body" sz="quarter" idx="17"/>
          </p:nvPr>
        </p:nvSpPr>
        <p:spPr>
          <a:xfrm>
            <a:off x="795600" y="554736"/>
            <a:ext cx="6768000" cy="493776"/>
          </a:xfrm>
        </p:spPr>
        <p:txBody>
          <a:bodyPr>
            <a:normAutofit/>
          </a:bodyPr>
          <a:lstStyle/>
          <a:p>
            <a:r>
              <a:rPr lang="en-US" sz="2000" dirty="0"/>
              <a:t>PSCAD / 3-Phase Fault / </a:t>
            </a:r>
            <a:r>
              <a:rPr lang="en-US" sz="2000" u="sng" dirty="0">
                <a:solidFill>
                  <a:srgbClr val="00FF00"/>
                </a:solidFill>
              </a:rPr>
              <a:t>with</a:t>
            </a:r>
            <a:r>
              <a:rPr lang="en-US" sz="2000" dirty="0"/>
              <a:t> PQ-IVR® Solution In-Service</a:t>
            </a:r>
          </a:p>
        </p:txBody>
      </p:sp>
      <p:pic>
        <p:nvPicPr>
          <p:cNvPr id="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380" y="1419728"/>
            <a:ext cx="7921168" cy="497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6149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5527" y="185610"/>
            <a:ext cx="7567237" cy="719912"/>
          </a:xfrm>
        </p:spPr>
        <p:txBody>
          <a:bodyPr>
            <a:noAutofit/>
          </a:bodyPr>
          <a:lstStyle/>
          <a:p>
            <a:r>
              <a:rPr lang="en-US" sz="3600" dirty="0"/>
              <a:t>PQ-IVR -Independent Phase Operation</a:t>
            </a:r>
          </a:p>
        </p:txBody>
      </p:sp>
      <p:pic>
        <p:nvPicPr>
          <p:cNvPr id="5" name="Picture 2"/>
          <p:cNvPicPr>
            <a:picLocks noChangeAspect="1" noChangeArrowheads="1"/>
          </p:cNvPicPr>
          <p:nvPr/>
        </p:nvPicPr>
        <p:blipFill>
          <a:blip r:embed="rId2" cstate="print"/>
          <a:srcRect/>
          <a:stretch>
            <a:fillRect/>
          </a:stretch>
        </p:blipFill>
        <p:spPr bwMode="auto">
          <a:xfrm>
            <a:off x="533400" y="1295400"/>
            <a:ext cx="8229600" cy="5105400"/>
          </a:xfrm>
          <a:prstGeom prst="rect">
            <a:avLst/>
          </a:prstGeom>
          <a:noFill/>
          <a:ln w="9525">
            <a:noFill/>
            <a:miter lim="800000"/>
            <a:headEnd/>
            <a:tailEnd/>
          </a:ln>
          <a:effectLst/>
        </p:spPr>
      </p:pic>
    </p:spTree>
    <p:extLst>
      <p:ext uri="{BB962C8B-B14F-4D97-AF65-F5344CB8AC3E}">
        <p14:creationId xmlns:p14="http://schemas.microsoft.com/office/powerpoint/2010/main" val="14235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rot="10800000">
            <a:off x="5375200" y="3410088"/>
            <a:ext cx="304800" cy="228600"/>
            <a:chOff x="528" y="1536"/>
            <a:chExt cx="192" cy="144"/>
          </a:xfrm>
        </p:grpSpPr>
        <p:sp>
          <p:nvSpPr>
            <p:cNvPr id="61" name="Line 4"/>
            <p:cNvSpPr>
              <a:spLocks noChangeShapeType="1"/>
            </p:cNvSpPr>
            <p:nvPr/>
          </p:nvSpPr>
          <p:spPr bwMode="auto">
            <a:xfrm>
              <a:off x="528" y="1536"/>
              <a:ext cx="48" cy="144"/>
            </a:xfrm>
            <a:prstGeom prst="line">
              <a:avLst/>
            </a:prstGeom>
            <a:noFill/>
            <a:ln w="28575">
              <a:solidFill>
                <a:srgbClr val="51626F"/>
              </a:solidFill>
              <a:round/>
              <a:headEnd/>
              <a:tailEnd/>
            </a:ln>
            <a:effectLst/>
          </p:spPr>
          <p:txBody>
            <a:bodyPr wrap="none" anchor="ctr"/>
            <a:lstStyle/>
            <a:p>
              <a:endParaRPr lang="en-US"/>
            </a:p>
          </p:txBody>
        </p:sp>
        <p:sp>
          <p:nvSpPr>
            <p:cNvPr id="62" name="Line 5"/>
            <p:cNvSpPr>
              <a:spLocks noChangeShapeType="1"/>
            </p:cNvSpPr>
            <p:nvPr/>
          </p:nvSpPr>
          <p:spPr bwMode="auto">
            <a:xfrm>
              <a:off x="624" y="1536"/>
              <a:ext cx="48" cy="144"/>
            </a:xfrm>
            <a:prstGeom prst="line">
              <a:avLst/>
            </a:prstGeom>
            <a:noFill/>
            <a:ln w="28575">
              <a:solidFill>
                <a:srgbClr val="51626F"/>
              </a:solidFill>
              <a:round/>
              <a:headEnd/>
              <a:tailEnd/>
            </a:ln>
            <a:effectLst/>
          </p:spPr>
          <p:txBody>
            <a:bodyPr wrap="none" anchor="ctr"/>
            <a:lstStyle/>
            <a:p>
              <a:endParaRPr lang="en-US"/>
            </a:p>
          </p:txBody>
        </p:sp>
        <p:sp>
          <p:nvSpPr>
            <p:cNvPr id="63" name="Line 6"/>
            <p:cNvSpPr>
              <a:spLocks noChangeShapeType="1"/>
            </p:cNvSpPr>
            <p:nvPr/>
          </p:nvSpPr>
          <p:spPr bwMode="auto">
            <a:xfrm flipH="1">
              <a:off x="672" y="1536"/>
              <a:ext cx="48" cy="144"/>
            </a:xfrm>
            <a:prstGeom prst="line">
              <a:avLst/>
            </a:prstGeom>
            <a:noFill/>
            <a:ln w="28575">
              <a:solidFill>
                <a:srgbClr val="51626F"/>
              </a:solidFill>
              <a:round/>
              <a:headEnd/>
              <a:tailEnd/>
            </a:ln>
            <a:effectLst/>
          </p:spPr>
          <p:txBody>
            <a:bodyPr wrap="none" anchor="ctr"/>
            <a:lstStyle/>
            <a:p>
              <a:endParaRPr lang="en-US"/>
            </a:p>
          </p:txBody>
        </p:sp>
        <p:sp>
          <p:nvSpPr>
            <p:cNvPr id="64" name="Line 7"/>
            <p:cNvSpPr>
              <a:spLocks noChangeShapeType="1"/>
            </p:cNvSpPr>
            <p:nvPr/>
          </p:nvSpPr>
          <p:spPr bwMode="auto">
            <a:xfrm flipH="1">
              <a:off x="576" y="1536"/>
              <a:ext cx="48" cy="144"/>
            </a:xfrm>
            <a:prstGeom prst="line">
              <a:avLst/>
            </a:prstGeom>
            <a:noFill/>
            <a:ln w="28575">
              <a:solidFill>
                <a:srgbClr val="51626F"/>
              </a:solidFill>
              <a:round/>
              <a:headEnd/>
              <a:tailEnd/>
            </a:ln>
            <a:effectLst/>
          </p:spPr>
          <p:txBody>
            <a:bodyPr wrap="none" anchor="ctr"/>
            <a:lstStyle/>
            <a:p>
              <a:endParaRPr lang="en-US"/>
            </a:p>
          </p:txBody>
        </p:sp>
      </p:grpSp>
      <p:sp>
        <p:nvSpPr>
          <p:cNvPr id="8" name="Line 8"/>
          <p:cNvSpPr>
            <a:spLocks noChangeShapeType="1"/>
          </p:cNvSpPr>
          <p:nvPr/>
        </p:nvSpPr>
        <p:spPr bwMode="auto">
          <a:xfrm flipH="1" flipV="1">
            <a:off x="5528605" y="2893031"/>
            <a:ext cx="7912" cy="1397575"/>
          </a:xfrm>
          <a:prstGeom prst="line">
            <a:avLst/>
          </a:prstGeom>
          <a:noFill/>
          <a:ln w="28575">
            <a:solidFill>
              <a:srgbClr val="51626F"/>
            </a:solidFill>
            <a:round/>
            <a:headEnd/>
            <a:tailEnd/>
          </a:ln>
          <a:effectLst/>
        </p:spPr>
        <p:txBody>
          <a:bodyPr wrap="none" anchor="ctr"/>
          <a:lstStyle/>
          <a:p>
            <a:endParaRPr lang="en-US"/>
          </a:p>
        </p:txBody>
      </p:sp>
      <p:sp>
        <p:nvSpPr>
          <p:cNvPr id="9" name="Line 11"/>
          <p:cNvSpPr>
            <a:spLocks noChangeShapeType="1"/>
          </p:cNvSpPr>
          <p:nvPr/>
        </p:nvSpPr>
        <p:spPr bwMode="auto">
          <a:xfrm flipH="1">
            <a:off x="6196144" y="2901194"/>
            <a:ext cx="1409" cy="929780"/>
          </a:xfrm>
          <a:prstGeom prst="line">
            <a:avLst/>
          </a:prstGeom>
          <a:noFill/>
          <a:ln w="28575">
            <a:solidFill>
              <a:srgbClr val="51626F"/>
            </a:solidFill>
            <a:round/>
            <a:headEnd/>
            <a:tailEnd/>
          </a:ln>
          <a:effectLst/>
        </p:spPr>
        <p:txBody>
          <a:bodyPr wrap="none" anchor="ctr"/>
          <a:lstStyle/>
          <a:p>
            <a:endParaRPr lang="en-US"/>
          </a:p>
        </p:txBody>
      </p:sp>
      <p:sp>
        <p:nvSpPr>
          <p:cNvPr id="10" name="Line 12"/>
          <p:cNvSpPr>
            <a:spLocks noChangeShapeType="1"/>
          </p:cNvSpPr>
          <p:nvPr/>
        </p:nvSpPr>
        <p:spPr bwMode="auto">
          <a:xfrm>
            <a:off x="5222837" y="2411314"/>
            <a:ext cx="659569" cy="5914"/>
          </a:xfrm>
          <a:prstGeom prst="line">
            <a:avLst/>
          </a:prstGeom>
          <a:noFill/>
          <a:ln w="28575">
            <a:solidFill>
              <a:schemeClr val="tx1"/>
            </a:solidFill>
            <a:round/>
            <a:headEnd/>
            <a:tailEnd/>
          </a:ln>
          <a:effectLst/>
        </p:spPr>
        <p:txBody>
          <a:bodyPr wrap="none" anchor="ctr"/>
          <a:lstStyle/>
          <a:p>
            <a:endParaRPr lang="en-US"/>
          </a:p>
        </p:txBody>
      </p:sp>
      <p:sp>
        <p:nvSpPr>
          <p:cNvPr id="11" name="Rectangle 18"/>
          <p:cNvSpPr>
            <a:spLocks noChangeArrowheads="1"/>
          </p:cNvSpPr>
          <p:nvPr/>
        </p:nvSpPr>
        <p:spPr bwMode="auto">
          <a:xfrm>
            <a:off x="5069364" y="2328420"/>
            <a:ext cx="152400" cy="152400"/>
          </a:xfrm>
          <a:prstGeom prst="rect">
            <a:avLst/>
          </a:prstGeom>
          <a:noFill/>
          <a:ln w="28575">
            <a:solidFill>
              <a:schemeClr val="tx1"/>
            </a:solidFill>
            <a:miter lim="800000"/>
            <a:headEnd/>
            <a:tailEnd/>
          </a:ln>
          <a:effectLst/>
        </p:spPr>
        <p:txBody>
          <a:bodyPr wrap="none" anchor="ctr"/>
          <a:lstStyle/>
          <a:p>
            <a:endParaRPr lang="en-US"/>
          </a:p>
        </p:txBody>
      </p:sp>
      <p:sp>
        <p:nvSpPr>
          <p:cNvPr id="12" name="Line 19"/>
          <p:cNvSpPr>
            <a:spLocks noChangeShapeType="1"/>
          </p:cNvSpPr>
          <p:nvPr/>
        </p:nvSpPr>
        <p:spPr bwMode="auto">
          <a:xfrm flipH="1" flipV="1">
            <a:off x="7482829" y="2537021"/>
            <a:ext cx="8013" cy="836360"/>
          </a:xfrm>
          <a:prstGeom prst="line">
            <a:avLst/>
          </a:prstGeom>
          <a:noFill/>
          <a:ln w="28575">
            <a:solidFill>
              <a:srgbClr val="51626F"/>
            </a:solidFill>
            <a:round/>
            <a:headEnd/>
            <a:tailEnd/>
          </a:ln>
          <a:effectLst/>
        </p:spPr>
        <p:txBody>
          <a:bodyPr wrap="none" anchor="ctr"/>
          <a:lstStyle/>
          <a:p>
            <a:endParaRPr lang="en-US"/>
          </a:p>
        </p:txBody>
      </p:sp>
      <p:sp>
        <p:nvSpPr>
          <p:cNvPr id="13" name="Line 20"/>
          <p:cNvSpPr>
            <a:spLocks noChangeShapeType="1"/>
          </p:cNvSpPr>
          <p:nvPr/>
        </p:nvSpPr>
        <p:spPr bwMode="auto">
          <a:xfrm flipV="1">
            <a:off x="1843145" y="2896640"/>
            <a:ext cx="5666676" cy="4125"/>
          </a:xfrm>
          <a:prstGeom prst="line">
            <a:avLst/>
          </a:prstGeom>
          <a:noFill/>
          <a:ln w="28575">
            <a:solidFill>
              <a:srgbClr val="51626F"/>
            </a:solidFill>
            <a:round/>
            <a:headEnd/>
            <a:tailEnd/>
          </a:ln>
          <a:effectLst/>
        </p:spPr>
        <p:txBody>
          <a:bodyPr wrap="none" anchor="ctr"/>
          <a:lstStyle/>
          <a:p>
            <a:endParaRPr lang="en-US"/>
          </a:p>
        </p:txBody>
      </p:sp>
      <p:sp>
        <p:nvSpPr>
          <p:cNvPr id="14" name="Line 21"/>
          <p:cNvSpPr>
            <a:spLocks noChangeShapeType="1"/>
          </p:cNvSpPr>
          <p:nvPr/>
        </p:nvSpPr>
        <p:spPr bwMode="auto">
          <a:xfrm flipH="1" flipV="1">
            <a:off x="4321118" y="2405011"/>
            <a:ext cx="738963" cy="5866"/>
          </a:xfrm>
          <a:prstGeom prst="line">
            <a:avLst/>
          </a:prstGeom>
          <a:noFill/>
          <a:ln w="28575">
            <a:solidFill>
              <a:schemeClr val="tx1"/>
            </a:solidFill>
            <a:round/>
            <a:headEnd/>
            <a:tailEnd/>
          </a:ln>
          <a:effectLst/>
        </p:spPr>
        <p:txBody>
          <a:bodyPr wrap="none" anchor="ctr"/>
          <a:lstStyle/>
          <a:p>
            <a:endParaRPr lang="en-US"/>
          </a:p>
        </p:txBody>
      </p:sp>
      <p:sp>
        <p:nvSpPr>
          <p:cNvPr id="15" name="Rectangle 22"/>
          <p:cNvSpPr>
            <a:spLocks noChangeArrowheads="1"/>
          </p:cNvSpPr>
          <p:nvPr/>
        </p:nvSpPr>
        <p:spPr bwMode="auto">
          <a:xfrm>
            <a:off x="5442716" y="3070495"/>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7" name="Rectangle 26"/>
          <p:cNvSpPr>
            <a:spLocks noChangeArrowheads="1"/>
          </p:cNvSpPr>
          <p:nvPr/>
        </p:nvSpPr>
        <p:spPr bwMode="auto">
          <a:xfrm>
            <a:off x="4506034" y="2816413"/>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8" name="Rectangle 27"/>
          <p:cNvSpPr>
            <a:spLocks noChangeArrowheads="1"/>
          </p:cNvSpPr>
          <p:nvPr/>
        </p:nvSpPr>
        <p:spPr bwMode="auto">
          <a:xfrm>
            <a:off x="6137867" y="3082767"/>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21" name="Text Box 30"/>
          <p:cNvSpPr txBox="1">
            <a:spLocks noChangeArrowheads="1"/>
          </p:cNvSpPr>
          <p:nvPr/>
        </p:nvSpPr>
        <p:spPr bwMode="auto">
          <a:xfrm>
            <a:off x="3992762" y="3031011"/>
            <a:ext cx="1650711" cy="461665"/>
          </a:xfrm>
          <a:prstGeom prst="rect">
            <a:avLst/>
          </a:prstGeom>
          <a:noFill/>
          <a:ln w="19050">
            <a:noFill/>
            <a:miter lim="800000"/>
            <a:headEnd/>
            <a:tailEnd/>
          </a:ln>
          <a:effectLst/>
        </p:spPr>
        <p:txBody>
          <a:bodyPr wrap="square" anchor="ctr">
            <a:spAutoFit/>
          </a:bodyPr>
          <a:lstStyle/>
          <a:p>
            <a:pPr algn="ctr"/>
            <a:r>
              <a:rPr lang="en-US" sz="1200" i="1" u="none" dirty="0">
                <a:solidFill>
                  <a:schemeClr val="tx1"/>
                </a:solidFill>
              </a:rPr>
              <a:t>Current Limiting Reactor</a:t>
            </a:r>
          </a:p>
        </p:txBody>
      </p:sp>
      <p:grpSp>
        <p:nvGrpSpPr>
          <p:cNvPr id="22" name="Group 31"/>
          <p:cNvGrpSpPr>
            <a:grpSpLocks/>
          </p:cNvGrpSpPr>
          <p:nvPr/>
        </p:nvGrpSpPr>
        <p:grpSpPr bwMode="auto">
          <a:xfrm rot="16200000">
            <a:off x="5616536" y="4026937"/>
            <a:ext cx="381000" cy="228600"/>
            <a:chOff x="4080" y="720"/>
            <a:chExt cx="240" cy="144"/>
          </a:xfrm>
        </p:grpSpPr>
        <p:sp>
          <p:nvSpPr>
            <p:cNvPr id="57" name="Oval 32"/>
            <p:cNvSpPr>
              <a:spLocks noChangeArrowheads="1"/>
            </p:cNvSpPr>
            <p:nvPr/>
          </p:nvSpPr>
          <p:spPr bwMode="auto">
            <a:xfrm>
              <a:off x="4080" y="720"/>
              <a:ext cx="96" cy="144"/>
            </a:xfrm>
            <a:prstGeom prst="ellipse">
              <a:avLst/>
            </a:prstGeom>
            <a:noFill/>
            <a:ln w="28575">
              <a:noFill/>
              <a:round/>
              <a:headEnd/>
              <a:tailEnd/>
            </a:ln>
            <a:effectLst/>
          </p:spPr>
          <p:txBody>
            <a:bodyPr wrap="none" anchor="ctr"/>
            <a:lstStyle/>
            <a:p>
              <a:endParaRPr lang="en-US"/>
            </a:p>
          </p:txBody>
        </p:sp>
        <p:sp>
          <p:nvSpPr>
            <p:cNvPr id="58" name="Oval 33"/>
            <p:cNvSpPr>
              <a:spLocks noChangeArrowheads="1"/>
            </p:cNvSpPr>
            <p:nvPr/>
          </p:nvSpPr>
          <p:spPr bwMode="auto">
            <a:xfrm>
              <a:off x="4224" y="720"/>
              <a:ext cx="96" cy="144"/>
            </a:xfrm>
            <a:prstGeom prst="ellipse">
              <a:avLst/>
            </a:prstGeom>
            <a:noFill/>
            <a:ln w="28575">
              <a:noFill/>
              <a:round/>
              <a:headEnd/>
              <a:tailEnd/>
            </a:ln>
            <a:effectLst/>
          </p:spPr>
          <p:txBody>
            <a:bodyPr wrap="none" anchor="ctr"/>
            <a:lstStyle/>
            <a:p>
              <a:endParaRPr lang="en-US"/>
            </a:p>
          </p:txBody>
        </p:sp>
        <p:sp>
          <p:nvSpPr>
            <p:cNvPr id="59" name="Oval 34"/>
            <p:cNvSpPr>
              <a:spLocks noChangeArrowheads="1"/>
            </p:cNvSpPr>
            <p:nvPr/>
          </p:nvSpPr>
          <p:spPr bwMode="auto">
            <a:xfrm>
              <a:off x="4176" y="720"/>
              <a:ext cx="96" cy="144"/>
            </a:xfrm>
            <a:prstGeom prst="ellipse">
              <a:avLst/>
            </a:prstGeom>
            <a:noFill/>
            <a:ln w="28575">
              <a:noFill/>
              <a:round/>
              <a:headEnd/>
              <a:tailEnd/>
            </a:ln>
            <a:effectLst/>
          </p:spPr>
          <p:txBody>
            <a:bodyPr wrap="none" anchor="ctr"/>
            <a:lstStyle/>
            <a:p>
              <a:endParaRPr lang="en-US"/>
            </a:p>
          </p:txBody>
        </p:sp>
        <p:sp>
          <p:nvSpPr>
            <p:cNvPr id="60" name="Oval 35"/>
            <p:cNvSpPr>
              <a:spLocks noChangeArrowheads="1"/>
            </p:cNvSpPr>
            <p:nvPr/>
          </p:nvSpPr>
          <p:spPr bwMode="auto">
            <a:xfrm>
              <a:off x="4128" y="720"/>
              <a:ext cx="96" cy="144"/>
            </a:xfrm>
            <a:prstGeom prst="ellipse">
              <a:avLst/>
            </a:prstGeom>
            <a:noFill/>
            <a:ln w="28575">
              <a:noFill/>
              <a:round/>
              <a:headEnd/>
              <a:tailEnd/>
            </a:ln>
            <a:effectLst/>
          </p:spPr>
          <p:txBody>
            <a:bodyPr wrap="none" anchor="ctr"/>
            <a:lstStyle/>
            <a:p>
              <a:endParaRPr lang="en-US"/>
            </a:p>
          </p:txBody>
        </p:sp>
      </p:grpSp>
      <p:grpSp>
        <p:nvGrpSpPr>
          <p:cNvPr id="23" name="Group 36"/>
          <p:cNvGrpSpPr>
            <a:grpSpLocks/>
          </p:cNvGrpSpPr>
          <p:nvPr/>
        </p:nvGrpSpPr>
        <p:grpSpPr bwMode="auto">
          <a:xfrm>
            <a:off x="4958664" y="2778313"/>
            <a:ext cx="381000" cy="228600"/>
            <a:chOff x="4080" y="720"/>
            <a:chExt cx="240" cy="144"/>
          </a:xfrm>
        </p:grpSpPr>
        <p:sp>
          <p:nvSpPr>
            <p:cNvPr id="53" name="Oval 3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54" name="Oval 3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55" name="Oval 3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56" name="Oval 4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24" name="Text Box 41"/>
          <p:cNvSpPr txBox="1">
            <a:spLocks noChangeArrowheads="1"/>
          </p:cNvSpPr>
          <p:nvPr/>
        </p:nvSpPr>
        <p:spPr bwMode="auto">
          <a:xfrm>
            <a:off x="4528676" y="2065830"/>
            <a:ext cx="1367170" cy="276999"/>
          </a:xfrm>
          <a:prstGeom prst="rect">
            <a:avLst/>
          </a:prstGeom>
          <a:noFill/>
          <a:ln w="28575">
            <a:noFill/>
            <a:miter lim="800000"/>
            <a:headEnd/>
            <a:tailEnd/>
          </a:ln>
          <a:effectLst/>
        </p:spPr>
        <p:txBody>
          <a:bodyPr wrap="none" anchor="ctr">
            <a:spAutoFit/>
          </a:bodyPr>
          <a:lstStyle/>
          <a:p>
            <a:pPr algn="ctr"/>
            <a:r>
              <a:rPr lang="en-US" sz="1200" i="0" u="none" dirty="0">
                <a:solidFill>
                  <a:schemeClr val="tx1"/>
                </a:solidFill>
              </a:rPr>
              <a:t>N.O.</a:t>
            </a:r>
            <a:r>
              <a:rPr lang="en-US" sz="1200" dirty="0"/>
              <a:t> </a:t>
            </a:r>
            <a:r>
              <a:rPr lang="en-US" sz="1200" i="0" u="none" dirty="0">
                <a:solidFill>
                  <a:schemeClr val="tx1"/>
                </a:solidFill>
              </a:rPr>
              <a:t>Bypass Switch</a:t>
            </a:r>
          </a:p>
        </p:txBody>
      </p:sp>
      <p:sp>
        <p:nvSpPr>
          <p:cNvPr id="26" name="Line 43"/>
          <p:cNvSpPr>
            <a:spLocks noChangeShapeType="1"/>
          </p:cNvSpPr>
          <p:nvPr/>
        </p:nvSpPr>
        <p:spPr bwMode="auto">
          <a:xfrm flipV="1">
            <a:off x="7473911" y="3163604"/>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27" name="Rectangle 44"/>
          <p:cNvSpPr>
            <a:spLocks noChangeArrowheads="1"/>
          </p:cNvSpPr>
          <p:nvPr/>
        </p:nvSpPr>
        <p:spPr bwMode="auto">
          <a:xfrm>
            <a:off x="7609127" y="309745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28" name="Text Box 45"/>
          <p:cNvSpPr txBox="1">
            <a:spLocks noChangeArrowheads="1"/>
          </p:cNvSpPr>
          <p:nvPr/>
        </p:nvSpPr>
        <p:spPr bwMode="auto">
          <a:xfrm>
            <a:off x="7568404" y="2039183"/>
            <a:ext cx="795987" cy="461665"/>
          </a:xfrm>
          <a:prstGeom prst="rect">
            <a:avLst/>
          </a:prstGeom>
          <a:noFill/>
          <a:ln w="28575">
            <a:noFill/>
            <a:miter lim="800000"/>
            <a:headEnd/>
            <a:tailEnd/>
          </a:ln>
          <a:effectLst/>
        </p:spPr>
        <p:txBody>
          <a:bodyPr wrap="none" anchor="ctr">
            <a:spAutoFit/>
          </a:bodyPr>
          <a:lstStyle/>
          <a:p>
            <a:pPr algn="ctr"/>
            <a:r>
              <a:rPr lang="en-US" sz="1200" i="0" u="none" dirty="0">
                <a:solidFill>
                  <a:srgbClr val="FF0000"/>
                </a:solidFill>
              </a:rPr>
              <a:t>Protected</a:t>
            </a:r>
          </a:p>
          <a:p>
            <a:pPr algn="ctr"/>
            <a:r>
              <a:rPr lang="en-US" sz="1200" i="0" u="none" dirty="0">
                <a:solidFill>
                  <a:srgbClr val="FF0000"/>
                </a:solidFill>
              </a:rPr>
              <a:t>Loads</a:t>
            </a:r>
          </a:p>
        </p:txBody>
      </p:sp>
      <p:sp>
        <p:nvSpPr>
          <p:cNvPr id="29" name="Line 46"/>
          <p:cNvSpPr>
            <a:spLocks noChangeShapeType="1"/>
          </p:cNvSpPr>
          <p:nvPr/>
        </p:nvSpPr>
        <p:spPr bwMode="auto">
          <a:xfrm>
            <a:off x="1852553" y="2597780"/>
            <a:ext cx="0" cy="721014"/>
          </a:xfrm>
          <a:prstGeom prst="line">
            <a:avLst/>
          </a:prstGeom>
          <a:noFill/>
          <a:ln w="28575">
            <a:solidFill>
              <a:srgbClr val="51626F"/>
            </a:solidFill>
            <a:round/>
            <a:headEnd/>
            <a:tailEnd/>
          </a:ln>
          <a:effectLst/>
        </p:spPr>
        <p:txBody>
          <a:bodyPr wrap="none" anchor="ctr"/>
          <a:lstStyle/>
          <a:p>
            <a:endParaRPr lang="en-US">
              <a:ln>
                <a:solidFill>
                  <a:srgbClr val="51626F"/>
                </a:solidFill>
              </a:ln>
            </a:endParaRPr>
          </a:p>
        </p:txBody>
      </p:sp>
      <p:sp>
        <p:nvSpPr>
          <p:cNvPr id="30" name="Text Box 47"/>
          <p:cNvSpPr txBox="1">
            <a:spLocks noChangeArrowheads="1"/>
          </p:cNvSpPr>
          <p:nvPr/>
        </p:nvSpPr>
        <p:spPr bwMode="auto">
          <a:xfrm>
            <a:off x="838947" y="2509966"/>
            <a:ext cx="1118649" cy="646331"/>
          </a:xfrm>
          <a:prstGeom prst="rect">
            <a:avLst/>
          </a:prstGeom>
          <a:noFill/>
          <a:ln w="28575">
            <a:noFill/>
            <a:miter lim="800000"/>
            <a:headEnd/>
            <a:tailEnd/>
          </a:ln>
          <a:effectLst/>
        </p:spPr>
        <p:txBody>
          <a:bodyPr wrap="square" anchor="ctr">
            <a:spAutoFit/>
          </a:bodyPr>
          <a:lstStyle/>
          <a:p>
            <a:pPr algn="ctr"/>
            <a:r>
              <a:rPr lang="en-US" sz="1200" i="0" u="none" dirty="0">
                <a:solidFill>
                  <a:schemeClr val="tx1"/>
                </a:solidFill>
              </a:rPr>
              <a:t>Utility </a:t>
            </a:r>
          </a:p>
          <a:p>
            <a:pPr algn="ctr"/>
            <a:r>
              <a:rPr lang="en-US" sz="1200" i="0" u="none" dirty="0">
                <a:solidFill>
                  <a:schemeClr val="tx1"/>
                </a:solidFill>
              </a:rPr>
              <a:t>Transmission Source</a:t>
            </a:r>
          </a:p>
        </p:txBody>
      </p:sp>
      <p:grpSp>
        <p:nvGrpSpPr>
          <p:cNvPr id="31" name="Group 48"/>
          <p:cNvGrpSpPr>
            <a:grpSpLocks/>
          </p:cNvGrpSpPr>
          <p:nvPr/>
        </p:nvGrpSpPr>
        <p:grpSpPr bwMode="auto">
          <a:xfrm rot="16200000" flipH="1">
            <a:off x="2097234" y="2788280"/>
            <a:ext cx="304800" cy="228600"/>
            <a:chOff x="528" y="1536"/>
            <a:chExt cx="192" cy="144"/>
          </a:xfrm>
        </p:grpSpPr>
        <p:sp>
          <p:nvSpPr>
            <p:cNvPr id="49" name="Line 49"/>
            <p:cNvSpPr>
              <a:spLocks noChangeShapeType="1"/>
            </p:cNvSpPr>
            <p:nvPr/>
          </p:nvSpPr>
          <p:spPr bwMode="auto">
            <a:xfrm>
              <a:off x="528" y="1536"/>
              <a:ext cx="48" cy="144"/>
            </a:xfrm>
            <a:prstGeom prst="line">
              <a:avLst/>
            </a:prstGeom>
            <a:noFill/>
            <a:ln w="28575">
              <a:solidFill>
                <a:schemeClr val="tx1"/>
              </a:solidFill>
              <a:round/>
              <a:headEnd/>
              <a:tailEnd/>
            </a:ln>
            <a:effectLst/>
          </p:spPr>
          <p:txBody>
            <a:bodyPr wrap="none" anchor="ctr"/>
            <a:lstStyle/>
            <a:p>
              <a:endParaRPr lang="en-US"/>
            </a:p>
          </p:txBody>
        </p:sp>
        <p:sp>
          <p:nvSpPr>
            <p:cNvPr id="50" name="Line 50"/>
            <p:cNvSpPr>
              <a:spLocks noChangeShapeType="1"/>
            </p:cNvSpPr>
            <p:nvPr/>
          </p:nvSpPr>
          <p:spPr bwMode="auto">
            <a:xfrm>
              <a:off x="624" y="1536"/>
              <a:ext cx="48" cy="144"/>
            </a:xfrm>
            <a:prstGeom prst="line">
              <a:avLst/>
            </a:prstGeom>
            <a:noFill/>
            <a:ln w="28575">
              <a:solidFill>
                <a:schemeClr val="tx1"/>
              </a:solidFill>
              <a:round/>
              <a:headEnd/>
              <a:tailEnd/>
            </a:ln>
            <a:effectLst/>
          </p:spPr>
          <p:txBody>
            <a:bodyPr wrap="none" anchor="ctr"/>
            <a:lstStyle/>
            <a:p>
              <a:endParaRPr lang="en-US"/>
            </a:p>
          </p:txBody>
        </p:sp>
        <p:sp>
          <p:nvSpPr>
            <p:cNvPr id="51" name="Line 51"/>
            <p:cNvSpPr>
              <a:spLocks noChangeShapeType="1"/>
            </p:cNvSpPr>
            <p:nvPr/>
          </p:nvSpPr>
          <p:spPr bwMode="auto">
            <a:xfrm flipH="1">
              <a:off x="672" y="1536"/>
              <a:ext cx="48" cy="144"/>
            </a:xfrm>
            <a:prstGeom prst="line">
              <a:avLst/>
            </a:prstGeom>
            <a:noFill/>
            <a:ln w="28575">
              <a:solidFill>
                <a:schemeClr val="tx1"/>
              </a:solidFill>
              <a:round/>
              <a:headEnd/>
              <a:tailEnd/>
            </a:ln>
            <a:effectLst/>
          </p:spPr>
          <p:txBody>
            <a:bodyPr wrap="none" anchor="ctr"/>
            <a:lstStyle/>
            <a:p>
              <a:endParaRPr lang="en-US"/>
            </a:p>
          </p:txBody>
        </p:sp>
        <p:sp>
          <p:nvSpPr>
            <p:cNvPr id="52" name="Line 52"/>
            <p:cNvSpPr>
              <a:spLocks noChangeShapeType="1"/>
            </p:cNvSpPr>
            <p:nvPr/>
          </p:nvSpPr>
          <p:spPr bwMode="auto">
            <a:xfrm flipH="1">
              <a:off x="576" y="1536"/>
              <a:ext cx="48" cy="144"/>
            </a:xfrm>
            <a:prstGeom prst="line">
              <a:avLst/>
            </a:prstGeom>
            <a:noFill/>
            <a:ln w="28575">
              <a:solidFill>
                <a:schemeClr val="tx1"/>
              </a:solidFill>
              <a:round/>
              <a:headEnd/>
              <a:tailEnd/>
            </a:ln>
            <a:effectLst/>
          </p:spPr>
          <p:txBody>
            <a:bodyPr wrap="none" anchor="ctr"/>
            <a:lstStyle/>
            <a:p>
              <a:endParaRPr lang="en-US"/>
            </a:p>
          </p:txBody>
        </p:sp>
      </p:grpSp>
      <p:grpSp>
        <p:nvGrpSpPr>
          <p:cNvPr id="66" name="Group 65"/>
          <p:cNvGrpSpPr/>
          <p:nvPr/>
        </p:nvGrpSpPr>
        <p:grpSpPr>
          <a:xfrm rot="10800000">
            <a:off x="6108661" y="3880400"/>
            <a:ext cx="243674" cy="73955"/>
            <a:chOff x="4611329" y="1625670"/>
            <a:chExt cx="538484" cy="152400"/>
          </a:xfrm>
        </p:grpSpPr>
        <p:sp>
          <p:nvSpPr>
            <p:cNvPr id="47" name="Arc 56"/>
            <p:cNvSpPr>
              <a:spLocks/>
            </p:cNvSpPr>
            <p:nvPr/>
          </p:nvSpPr>
          <p:spPr bwMode="auto">
            <a:xfrm flipH="1" flipV="1">
              <a:off x="4611329"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sp>
          <p:nvSpPr>
            <p:cNvPr id="48" name="Arc 57"/>
            <p:cNvSpPr>
              <a:spLocks/>
            </p:cNvSpPr>
            <p:nvPr/>
          </p:nvSpPr>
          <p:spPr bwMode="auto">
            <a:xfrm flipV="1">
              <a:off x="4875493"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grpSp>
      <p:sp>
        <p:nvSpPr>
          <p:cNvPr id="45" name="Line 58"/>
          <p:cNvSpPr>
            <a:spLocks noChangeShapeType="1"/>
          </p:cNvSpPr>
          <p:nvPr/>
        </p:nvSpPr>
        <p:spPr bwMode="auto">
          <a:xfrm>
            <a:off x="6095576" y="3830976"/>
            <a:ext cx="256759" cy="0"/>
          </a:xfrm>
          <a:prstGeom prst="line">
            <a:avLst/>
          </a:prstGeom>
          <a:noFill/>
          <a:ln w="28575">
            <a:solidFill>
              <a:schemeClr val="tx1"/>
            </a:solidFill>
            <a:round/>
            <a:headEnd/>
            <a:tailEnd/>
          </a:ln>
          <a:effectLst/>
        </p:spPr>
        <p:txBody>
          <a:bodyPr wrap="none" anchor="ctr"/>
          <a:lstStyle/>
          <a:p>
            <a:endParaRPr lang="en-US"/>
          </a:p>
        </p:txBody>
      </p:sp>
      <p:sp>
        <p:nvSpPr>
          <p:cNvPr id="33" name="Text Box 60"/>
          <p:cNvSpPr txBox="1">
            <a:spLocks noChangeArrowheads="1"/>
          </p:cNvSpPr>
          <p:nvPr/>
        </p:nvSpPr>
        <p:spPr bwMode="auto">
          <a:xfrm>
            <a:off x="5926761" y="3993827"/>
            <a:ext cx="1174104" cy="461665"/>
          </a:xfrm>
          <a:prstGeom prst="rect">
            <a:avLst/>
          </a:prstGeom>
          <a:noFill/>
          <a:ln w="28575">
            <a:noFill/>
            <a:miter lim="800000"/>
            <a:headEnd/>
            <a:tailEnd/>
          </a:ln>
          <a:effectLst/>
        </p:spPr>
        <p:txBody>
          <a:bodyPr wrap="none">
            <a:spAutoFit/>
          </a:bodyPr>
          <a:lstStyle/>
          <a:p>
            <a:r>
              <a:rPr lang="en-US" sz="1200" i="0" u="none" dirty="0">
                <a:solidFill>
                  <a:schemeClr val="tx1"/>
                </a:solidFill>
              </a:rPr>
              <a:t>Power Factor</a:t>
            </a:r>
          </a:p>
          <a:p>
            <a:r>
              <a:rPr lang="en-US" sz="1200" i="0" u="none" dirty="0">
                <a:solidFill>
                  <a:schemeClr val="tx1"/>
                </a:solidFill>
              </a:rPr>
              <a:t>Correction Caps</a:t>
            </a:r>
          </a:p>
        </p:txBody>
      </p:sp>
      <p:sp>
        <p:nvSpPr>
          <p:cNvPr id="34" name="Rectangle 61"/>
          <p:cNvSpPr>
            <a:spLocks noChangeArrowheads="1"/>
          </p:cNvSpPr>
          <p:nvPr/>
        </p:nvSpPr>
        <p:spPr bwMode="auto">
          <a:xfrm>
            <a:off x="3706472" y="3854812"/>
            <a:ext cx="2209800" cy="813218"/>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35" name="Text Box 62"/>
          <p:cNvSpPr txBox="1">
            <a:spLocks noChangeArrowheads="1"/>
          </p:cNvSpPr>
          <p:nvPr/>
        </p:nvSpPr>
        <p:spPr bwMode="auto">
          <a:xfrm>
            <a:off x="3713218" y="3906814"/>
            <a:ext cx="2209800" cy="646331"/>
          </a:xfrm>
          <a:prstGeom prst="rect">
            <a:avLst/>
          </a:prstGeom>
          <a:noFill/>
          <a:ln w="28575">
            <a:noFill/>
            <a:miter lim="800000"/>
            <a:headEnd/>
            <a:tailEnd/>
          </a:ln>
          <a:effectLst/>
        </p:spPr>
        <p:txBody>
          <a:bodyPr wrap="square" anchor="ctr">
            <a:spAutoFit/>
          </a:bodyPr>
          <a:lstStyle/>
          <a:p>
            <a:pPr algn="ctr"/>
            <a:r>
              <a:rPr lang="en-US" i="0" u="none" dirty="0">
                <a:solidFill>
                  <a:schemeClr val="bg1"/>
                </a:solidFill>
              </a:rPr>
              <a:t>D-VAR® STATCOM Units</a:t>
            </a:r>
          </a:p>
        </p:txBody>
      </p:sp>
      <p:grpSp>
        <p:nvGrpSpPr>
          <p:cNvPr id="36" name="Group 66"/>
          <p:cNvGrpSpPr>
            <a:grpSpLocks/>
          </p:cNvGrpSpPr>
          <p:nvPr/>
        </p:nvGrpSpPr>
        <p:grpSpPr bwMode="auto">
          <a:xfrm rot="16200000">
            <a:off x="6044610" y="3425869"/>
            <a:ext cx="304800" cy="152400"/>
            <a:chOff x="4080" y="720"/>
            <a:chExt cx="240" cy="144"/>
          </a:xfrm>
        </p:grpSpPr>
        <p:sp>
          <p:nvSpPr>
            <p:cNvPr id="40" name="Oval 6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41" name="Oval 6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42" name="Oval 6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43" name="Oval 7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37" name="Line 73"/>
          <p:cNvSpPr>
            <a:spLocks noChangeShapeType="1"/>
          </p:cNvSpPr>
          <p:nvPr/>
        </p:nvSpPr>
        <p:spPr bwMode="auto">
          <a:xfrm flipV="1">
            <a:off x="7509821" y="2885845"/>
            <a:ext cx="938877" cy="14374"/>
          </a:xfrm>
          <a:prstGeom prst="line">
            <a:avLst/>
          </a:prstGeom>
          <a:noFill/>
          <a:ln w="28575">
            <a:solidFill>
              <a:srgbClr val="51626F"/>
            </a:solidFill>
            <a:round/>
            <a:headEnd/>
            <a:tailEnd type="triangle" w="med" len="med"/>
          </a:ln>
          <a:effectLst/>
        </p:spPr>
        <p:txBody>
          <a:bodyPr wrap="none" anchor="ctr"/>
          <a:lstStyle/>
          <a:p>
            <a:endParaRPr lang="en-US"/>
          </a:p>
        </p:txBody>
      </p:sp>
      <p:sp>
        <p:nvSpPr>
          <p:cNvPr id="38" name="Rectangle 74"/>
          <p:cNvSpPr>
            <a:spLocks noChangeArrowheads="1"/>
          </p:cNvSpPr>
          <p:nvPr/>
        </p:nvSpPr>
        <p:spPr bwMode="auto">
          <a:xfrm>
            <a:off x="7600533" y="2833132"/>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39" name="Line 19"/>
          <p:cNvSpPr>
            <a:spLocks noChangeShapeType="1"/>
          </p:cNvSpPr>
          <p:nvPr/>
        </p:nvSpPr>
        <p:spPr bwMode="auto">
          <a:xfrm flipH="1" flipV="1">
            <a:off x="4317093" y="2411314"/>
            <a:ext cx="12809" cy="498996"/>
          </a:xfrm>
          <a:prstGeom prst="line">
            <a:avLst/>
          </a:prstGeom>
          <a:noFill/>
          <a:ln w="28575">
            <a:solidFill>
              <a:schemeClr val="tx1"/>
            </a:solidFill>
            <a:round/>
            <a:headEnd/>
            <a:tailEnd/>
          </a:ln>
          <a:effectLst/>
        </p:spPr>
        <p:txBody>
          <a:bodyPr wrap="none" anchor="ctr"/>
          <a:lstStyle/>
          <a:p>
            <a:endParaRPr lang="en-US"/>
          </a:p>
        </p:txBody>
      </p:sp>
      <p:sp>
        <p:nvSpPr>
          <p:cNvPr id="65" name="Rectangle 71"/>
          <p:cNvSpPr>
            <a:spLocks noChangeArrowheads="1"/>
          </p:cNvSpPr>
          <p:nvPr/>
        </p:nvSpPr>
        <p:spPr bwMode="auto">
          <a:xfrm>
            <a:off x="747395" y="4983775"/>
            <a:ext cx="7219003" cy="1439718"/>
          </a:xfrm>
          <a:prstGeom prst="rect">
            <a:avLst/>
          </a:prstGeom>
          <a:noFill/>
          <a:ln w="9525">
            <a:noFill/>
            <a:miter lim="800000"/>
            <a:headEnd/>
            <a:tailEnd/>
          </a:ln>
          <a:effectLst/>
        </p:spPr>
        <p:txBody>
          <a:bodyPr/>
          <a:lstStyle/>
          <a:p>
            <a:pPr marL="285750" indent="-285750" eaLnBrk="1" hangingPunct="1">
              <a:spcBef>
                <a:spcPct val="40000"/>
              </a:spcBef>
              <a:buClr>
                <a:srgbClr val="00A0E3"/>
              </a:buClr>
              <a:buFont typeface="Arial" pitchFamily="34" charset="0"/>
              <a:buChar char="•"/>
            </a:pPr>
            <a:r>
              <a:rPr lang="en-US" sz="1600" b="0" u="none" dirty="0">
                <a:solidFill>
                  <a:schemeClr val="tx1"/>
                </a:solidFill>
              </a:rPr>
              <a:t>D-VAR STATCOM Units with step-up transformers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Power factor correction caps (harmonic filters)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Current Limiting Reactors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MV breakers and reactor disconnect switches</a:t>
            </a:r>
          </a:p>
        </p:txBody>
      </p:sp>
      <p:sp>
        <p:nvSpPr>
          <p:cNvPr id="67" name="Title 2"/>
          <p:cNvSpPr txBox="1">
            <a:spLocks/>
          </p:cNvSpPr>
          <p:nvPr/>
        </p:nvSpPr>
        <p:spPr>
          <a:xfrm>
            <a:off x="838947" y="642616"/>
            <a:ext cx="7047273" cy="728984"/>
          </a:xfrm>
          <a:prstGeom prst="rect">
            <a:avLst/>
          </a:prstGeom>
        </p:spPr>
        <p:txBody>
          <a:bodyPr vert="horz" lIns="0" tIns="0" rIns="0" bIns="0" rtlCol="0" anchor="t" anchorCtr="0">
            <a:normAutofit fontScale="92500"/>
          </a:bodyPr>
          <a:lstStyle>
            <a:lvl1pPr algn="l" defTabSz="914400" rtl="0" eaLnBrk="1" latinLnBrk="0" hangingPunct="1">
              <a:spcBef>
                <a:spcPct val="0"/>
              </a:spcBef>
              <a:buNone/>
              <a:defRPr sz="3800" kern="1200" spc="-30" baseline="0">
                <a:solidFill>
                  <a:schemeClr val="accent1"/>
                </a:solidFill>
                <a:latin typeface="+mj-lt"/>
                <a:ea typeface="+mj-ea"/>
                <a:cs typeface="+mj-cs"/>
              </a:defRPr>
            </a:lvl1pPr>
          </a:lstStyle>
          <a:p>
            <a:r>
              <a:rPr lang="en-US" sz="3200" dirty="0"/>
              <a:t>The AMSC PQ-IVR® System: Key Components </a:t>
            </a:r>
          </a:p>
        </p:txBody>
      </p:sp>
      <p:sp>
        <p:nvSpPr>
          <p:cNvPr id="68" name="Title 4"/>
          <p:cNvSpPr>
            <a:spLocks noGrp="1"/>
          </p:cNvSpPr>
          <p:nvPr>
            <p:ph type="title"/>
          </p:nvPr>
        </p:nvSpPr>
        <p:spPr>
          <a:xfrm>
            <a:off x="714254" y="1018475"/>
            <a:ext cx="7302319" cy="520001"/>
          </a:xfrm>
        </p:spPr>
        <p:txBody>
          <a:bodyPr>
            <a:noAutofit/>
          </a:bodyPr>
          <a:lstStyle/>
          <a:p>
            <a:br>
              <a:rPr lang="en-US" sz="2400" dirty="0"/>
            </a:br>
            <a:endParaRPr lang="en-US" sz="2400" dirty="0"/>
          </a:p>
        </p:txBody>
      </p:sp>
      <p:sp>
        <p:nvSpPr>
          <p:cNvPr id="69" name="Line 19">
            <a:extLst>
              <a:ext uri="{FF2B5EF4-FFF2-40B4-BE49-F238E27FC236}">
                <a16:creationId xmlns:a16="http://schemas.microsoft.com/office/drawing/2014/main" id="{989432CA-A067-4649-BBE6-6348E45A6A12}"/>
              </a:ext>
            </a:extLst>
          </p:cNvPr>
          <p:cNvSpPr>
            <a:spLocks noChangeShapeType="1"/>
          </p:cNvSpPr>
          <p:nvPr/>
        </p:nvSpPr>
        <p:spPr bwMode="auto">
          <a:xfrm flipH="1" flipV="1">
            <a:off x="5879231" y="2410877"/>
            <a:ext cx="14079" cy="488832"/>
          </a:xfrm>
          <a:prstGeom prst="line">
            <a:avLst/>
          </a:prstGeom>
          <a:noFill/>
          <a:ln w="28575">
            <a:solidFill>
              <a:schemeClr val="tx1"/>
            </a:solidFill>
            <a:round/>
            <a:headEnd/>
            <a:tailEnd/>
          </a:ln>
          <a:effectLst/>
        </p:spPr>
        <p:txBody>
          <a:bodyPr wrap="none" anchor="ctr"/>
          <a:lstStyle/>
          <a:p>
            <a:endParaRPr lang="en-US"/>
          </a:p>
        </p:txBody>
      </p:sp>
      <p:sp>
        <p:nvSpPr>
          <p:cNvPr id="70" name="Line 43">
            <a:extLst>
              <a:ext uri="{FF2B5EF4-FFF2-40B4-BE49-F238E27FC236}">
                <a16:creationId xmlns:a16="http://schemas.microsoft.com/office/drawing/2014/main" id="{08C94F7A-8238-874A-BF01-71BCD5F224F3}"/>
              </a:ext>
            </a:extLst>
          </p:cNvPr>
          <p:cNvSpPr>
            <a:spLocks noChangeShapeType="1"/>
          </p:cNvSpPr>
          <p:nvPr/>
        </p:nvSpPr>
        <p:spPr bwMode="auto">
          <a:xfrm flipV="1">
            <a:off x="7473911" y="2618563"/>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71" name="Rectangle 74">
            <a:extLst>
              <a:ext uri="{FF2B5EF4-FFF2-40B4-BE49-F238E27FC236}">
                <a16:creationId xmlns:a16="http://schemas.microsoft.com/office/drawing/2014/main" id="{FB18085A-C773-C741-85E5-748B165E7A5E}"/>
              </a:ext>
            </a:extLst>
          </p:cNvPr>
          <p:cNvSpPr>
            <a:spLocks noChangeArrowheads="1"/>
          </p:cNvSpPr>
          <p:nvPr/>
        </p:nvSpPr>
        <p:spPr bwMode="auto">
          <a:xfrm>
            <a:off x="7602101" y="255189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4" name="Rectangle 3">
            <a:extLst>
              <a:ext uri="{FF2B5EF4-FFF2-40B4-BE49-F238E27FC236}">
                <a16:creationId xmlns:a16="http://schemas.microsoft.com/office/drawing/2014/main" id="{F2D4E54E-29DF-D440-8E68-232547A3C9A0}"/>
              </a:ext>
            </a:extLst>
          </p:cNvPr>
          <p:cNvSpPr/>
          <p:nvPr/>
        </p:nvSpPr>
        <p:spPr>
          <a:xfrm>
            <a:off x="3301552" y="2029438"/>
            <a:ext cx="3999797" cy="285966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589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57401"/>
            <a:ext cx="5257800" cy="685800"/>
          </a:xfrm>
        </p:spPr>
        <p:txBody>
          <a:bodyPr>
            <a:normAutofit fontScale="90000"/>
          </a:bodyPr>
          <a:lstStyle/>
          <a:p>
            <a:r>
              <a:rPr lang="en-US" dirty="0"/>
              <a:t>Questions?</a:t>
            </a:r>
            <a:br>
              <a:rPr lang="en-US" dirty="0"/>
            </a:br>
            <a:br>
              <a:rPr lang="en-US" dirty="0"/>
            </a:br>
            <a:endParaRPr lang="en-US" dirty="0"/>
          </a:p>
        </p:txBody>
      </p:sp>
      <p:sp>
        <p:nvSpPr>
          <p:cNvPr id="3" name="Subtitle 2"/>
          <p:cNvSpPr>
            <a:spLocks noGrp="1"/>
          </p:cNvSpPr>
          <p:nvPr>
            <p:ph type="subTitle" idx="1"/>
          </p:nvPr>
        </p:nvSpPr>
        <p:spPr>
          <a:xfrm>
            <a:off x="152400" y="2590800"/>
            <a:ext cx="5257800" cy="2209800"/>
          </a:xfrm>
        </p:spPr>
        <p:txBody>
          <a:bodyPr/>
          <a:lstStyle/>
          <a:p>
            <a:r>
              <a:rPr lang="en-US" dirty="0">
                <a:solidFill>
                  <a:srgbClr val="FFFFFF"/>
                </a:solidFill>
              </a:rPr>
              <a:t>Bob McFetridge</a:t>
            </a:r>
          </a:p>
          <a:p>
            <a:r>
              <a:rPr lang="en-US" dirty="0">
                <a:solidFill>
                  <a:srgbClr val="FFFFFF"/>
                </a:solidFill>
              </a:rPr>
              <a:t>919-901-9940 </a:t>
            </a:r>
          </a:p>
          <a:p>
            <a:r>
              <a:rPr lang="en-US" dirty="0" err="1">
                <a:solidFill>
                  <a:srgbClr val="FFFFFF"/>
                </a:solidFill>
              </a:rPr>
              <a:t>Bob.mcfetridge@amsc.com</a:t>
            </a:r>
            <a:endParaRPr lang="en-US" dirty="0">
              <a:solidFill>
                <a:srgbClr val="FFFFFF"/>
              </a:solidFill>
            </a:endParaRPr>
          </a:p>
          <a:p>
            <a:r>
              <a:rPr lang="en-US" dirty="0">
                <a:hlinkClick r:id="rId2">
                  <a:extLst>
                    <a:ext uri="{A12FA001-AC4F-418D-AE19-62706E023703}">
                      <ahyp:hlinkClr xmlns:ahyp="http://schemas.microsoft.com/office/drawing/2018/hyperlinkcolor" val="tx"/>
                    </a:ext>
                  </a:extLst>
                </a:hlinkClick>
              </a:rPr>
              <a:t>Bilgehan.Donmez@amsc.com</a:t>
            </a:r>
            <a:endParaRPr lang="en-US" dirty="0"/>
          </a:p>
          <a:p>
            <a:r>
              <a:rPr lang="en-US" dirty="0">
                <a:solidFill>
                  <a:srgbClr val="FFFFFF"/>
                </a:solidFill>
              </a:rPr>
              <a:t>(978)-842-3215</a:t>
            </a:r>
          </a:p>
          <a:p>
            <a:r>
              <a:rPr lang="en-US" dirty="0">
                <a:solidFill>
                  <a:srgbClr val="FFFFFF"/>
                </a:solidFill>
              </a:rPr>
              <a:t>www.amsc.com</a:t>
            </a:r>
          </a:p>
          <a:p>
            <a:endParaRPr lang="en-US" dirty="0"/>
          </a:p>
        </p:txBody>
      </p:sp>
    </p:spTree>
    <p:extLst>
      <p:ext uri="{BB962C8B-B14F-4D97-AF65-F5344CB8AC3E}">
        <p14:creationId xmlns:p14="http://schemas.microsoft.com/office/powerpoint/2010/main" val="2983623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rot="10800000">
            <a:off x="5375200" y="3410088"/>
            <a:ext cx="304800" cy="228600"/>
            <a:chOff x="528" y="1536"/>
            <a:chExt cx="192" cy="144"/>
          </a:xfrm>
        </p:grpSpPr>
        <p:sp>
          <p:nvSpPr>
            <p:cNvPr id="61" name="Line 4"/>
            <p:cNvSpPr>
              <a:spLocks noChangeShapeType="1"/>
            </p:cNvSpPr>
            <p:nvPr/>
          </p:nvSpPr>
          <p:spPr bwMode="auto">
            <a:xfrm>
              <a:off x="528" y="1536"/>
              <a:ext cx="48" cy="144"/>
            </a:xfrm>
            <a:prstGeom prst="line">
              <a:avLst/>
            </a:prstGeom>
            <a:noFill/>
            <a:ln w="28575">
              <a:solidFill>
                <a:srgbClr val="51626F"/>
              </a:solidFill>
              <a:round/>
              <a:headEnd/>
              <a:tailEnd/>
            </a:ln>
            <a:effectLst/>
          </p:spPr>
          <p:txBody>
            <a:bodyPr wrap="none" anchor="ctr"/>
            <a:lstStyle/>
            <a:p>
              <a:endParaRPr lang="en-US"/>
            </a:p>
          </p:txBody>
        </p:sp>
        <p:sp>
          <p:nvSpPr>
            <p:cNvPr id="62" name="Line 5"/>
            <p:cNvSpPr>
              <a:spLocks noChangeShapeType="1"/>
            </p:cNvSpPr>
            <p:nvPr/>
          </p:nvSpPr>
          <p:spPr bwMode="auto">
            <a:xfrm>
              <a:off x="624" y="1536"/>
              <a:ext cx="48" cy="144"/>
            </a:xfrm>
            <a:prstGeom prst="line">
              <a:avLst/>
            </a:prstGeom>
            <a:noFill/>
            <a:ln w="28575">
              <a:solidFill>
                <a:srgbClr val="51626F"/>
              </a:solidFill>
              <a:round/>
              <a:headEnd/>
              <a:tailEnd/>
            </a:ln>
            <a:effectLst/>
          </p:spPr>
          <p:txBody>
            <a:bodyPr wrap="none" anchor="ctr"/>
            <a:lstStyle/>
            <a:p>
              <a:endParaRPr lang="en-US"/>
            </a:p>
          </p:txBody>
        </p:sp>
        <p:sp>
          <p:nvSpPr>
            <p:cNvPr id="63" name="Line 6"/>
            <p:cNvSpPr>
              <a:spLocks noChangeShapeType="1"/>
            </p:cNvSpPr>
            <p:nvPr/>
          </p:nvSpPr>
          <p:spPr bwMode="auto">
            <a:xfrm flipH="1">
              <a:off x="672" y="1536"/>
              <a:ext cx="48" cy="144"/>
            </a:xfrm>
            <a:prstGeom prst="line">
              <a:avLst/>
            </a:prstGeom>
            <a:noFill/>
            <a:ln w="28575">
              <a:solidFill>
                <a:srgbClr val="51626F"/>
              </a:solidFill>
              <a:round/>
              <a:headEnd/>
              <a:tailEnd/>
            </a:ln>
            <a:effectLst/>
          </p:spPr>
          <p:txBody>
            <a:bodyPr wrap="none" anchor="ctr"/>
            <a:lstStyle/>
            <a:p>
              <a:endParaRPr lang="en-US"/>
            </a:p>
          </p:txBody>
        </p:sp>
        <p:sp>
          <p:nvSpPr>
            <p:cNvPr id="64" name="Line 7"/>
            <p:cNvSpPr>
              <a:spLocks noChangeShapeType="1"/>
            </p:cNvSpPr>
            <p:nvPr/>
          </p:nvSpPr>
          <p:spPr bwMode="auto">
            <a:xfrm flipH="1">
              <a:off x="576" y="1536"/>
              <a:ext cx="48" cy="144"/>
            </a:xfrm>
            <a:prstGeom prst="line">
              <a:avLst/>
            </a:prstGeom>
            <a:noFill/>
            <a:ln w="28575">
              <a:solidFill>
                <a:srgbClr val="51626F"/>
              </a:solidFill>
              <a:round/>
              <a:headEnd/>
              <a:tailEnd/>
            </a:ln>
            <a:effectLst/>
          </p:spPr>
          <p:txBody>
            <a:bodyPr wrap="none" anchor="ctr"/>
            <a:lstStyle/>
            <a:p>
              <a:endParaRPr lang="en-US"/>
            </a:p>
          </p:txBody>
        </p:sp>
      </p:grpSp>
      <p:sp>
        <p:nvSpPr>
          <p:cNvPr id="8" name="Line 8"/>
          <p:cNvSpPr>
            <a:spLocks noChangeShapeType="1"/>
          </p:cNvSpPr>
          <p:nvPr/>
        </p:nvSpPr>
        <p:spPr bwMode="auto">
          <a:xfrm flipH="1" flipV="1">
            <a:off x="5528605" y="2893031"/>
            <a:ext cx="7912" cy="1397575"/>
          </a:xfrm>
          <a:prstGeom prst="line">
            <a:avLst/>
          </a:prstGeom>
          <a:noFill/>
          <a:ln w="28575">
            <a:solidFill>
              <a:srgbClr val="51626F"/>
            </a:solidFill>
            <a:round/>
            <a:headEnd/>
            <a:tailEnd/>
          </a:ln>
          <a:effectLst/>
        </p:spPr>
        <p:txBody>
          <a:bodyPr wrap="none" anchor="ctr"/>
          <a:lstStyle/>
          <a:p>
            <a:endParaRPr lang="en-US"/>
          </a:p>
        </p:txBody>
      </p:sp>
      <p:sp>
        <p:nvSpPr>
          <p:cNvPr id="9" name="Line 11"/>
          <p:cNvSpPr>
            <a:spLocks noChangeShapeType="1"/>
          </p:cNvSpPr>
          <p:nvPr/>
        </p:nvSpPr>
        <p:spPr bwMode="auto">
          <a:xfrm flipH="1">
            <a:off x="6196144" y="2901194"/>
            <a:ext cx="1409" cy="929780"/>
          </a:xfrm>
          <a:prstGeom prst="line">
            <a:avLst/>
          </a:prstGeom>
          <a:noFill/>
          <a:ln w="28575">
            <a:solidFill>
              <a:srgbClr val="51626F"/>
            </a:solidFill>
            <a:round/>
            <a:headEnd/>
            <a:tailEnd/>
          </a:ln>
          <a:effectLst/>
        </p:spPr>
        <p:txBody>
          <a:bodyPr wrap="none" anchor="ctr"/>
          <a:lstStyle/>
          <a:p>
            <a:endParaRPr lang="en-US"/>
          </a:p>
        </p:txBody>
      </p:sp>
      <p:sp>
        <p:nvSpPr>
          <p:cNvPr id="10" name="Line 12"/>
          <p:cNvSpPr>
            <a:spLocks noChangeShapeType="1"/>
          </p:cNvSpPr>
          <p:nvPr/>
        </p:nvSpPr>
        <p:spPr bwMode="auto">
          <a:xfrm>
            <a:off x="5222837" y="2411314"/>
            <a:ext cx="659569" cy="5914"/>
          </a:xfrm>
          <a:prstGeom prst="line">
            <a:avLst/>
          </a:prstGeom>
          <a:noFill/>
          <a:ln w="28575">
            <a:solidFill>
              <a:schemeClr val="tx1"/>
            </a:solidFill>
            <a:round/>
            <a:headEnd/>
            <a:tailEnd/>
          </a:ln>
          <a:effectLst/>
        </p:spPr>
        <p:txBody>
          <a:bodyPr wrap="none" anchor="ctr"/>
          <a:lstStyle/>
          <a:p>
            <a:endParaRPr lang="en-US"/>
          </a:p>
        </p:txBody>
      </p:sp>
      <p:sp>
        <p:nvSpPr>
          <p:cNvPr id="11" name="Rectangle 18"/>
          <p:cNvSpPr>
            <a:spLocks noChangeArrowheads="1"/>
          </p:cNvSpPr>
          <p:nvPr/>
        </p:nvSpPr>
        <p:spPr bwMode="auto">
          <a:xfrm>
            <a:off x="5069364" y="2328420"/>
            <a:ext cx="152400" cy="152400"/>
          </a:xfrm>
          <a:prstGeom prst="rect">
            <a:avLst/>
          </a:prstGeom>
          <a:noFill/>
          <a:ln w="28575">
            <a:solidFill>
              <a:schemeClr val="tx1"/>
            </a:solidFill>
            <a:miter lim="800000"/>
            <a:headEnd/>
            <a:tailEnd/>
          </a:ln>
          <a:effectLst/>
        </p:spPr>
        <p:txBody>
          <a:bodyPr wrap="none" anchor="ctr"/>
          <a:lstStyle/>
          <a:p>
            <a:endParaRPr lang="en-US"/>
          </a:p>
        </p:txBody>
      </p:sp>
      <p:sp>
        <p:nvSpPr>
          <p:cNvPr id="12" name="Line 19"/>
          <p:cNvSpPr>
            <a:spLocks noChangeShapeType="1"/>
          </p:cNvSpPr>
          <p:nvPr/>
        </p:nvSpPr>
        <p:spPr bwMode="auto">
          <a:xfrm flipH="1" flipV="1">
            <a:off x="7482829" y="2537021"/>
            <a:ext cx="8013" cy="836360"/>
          </a:xfrm>
          <a:prstGeom prst="line">
            <a:avLst/>
          </a:prstGeom>
          <a:noFill/>
          <a:ln w="28575">
            <a:solidFill>
              <a:srgbClr val="51626F"/>
            </a:solidFill>
            <a:round/>
            <a:headEnd/>
            <a:tailEnd/>
          </a:ln>
          <a:effectLst/>
        </p:spPr>
        <p:txBody>
          <a:bodyPr wrap="none" anchor="ctr"/>
          <a:lstStyle/>
          <a:p>
            <a:endParaRPr lang="en-US"/>
          </a:p>
        </p:txBody>
      </p:sp>
      <p:sp>
        <p:nvSpPr>
          <p:cNvPr id="13" name="Line 20"/>
          <p:cNvSpPr>
            <a:spLocks noChangeShapeType="1"/>
          </p:cNvSpPr>
          <p:nvPr/>
        </p:nvSpPr>
        <p:spPr bwMode="auto">
          <a:xfrm flipV="1">
            <a:off x="1843145" y="2896640"/>
            <a:ext cx="5666676" cy="4125"/>
          </a:xfrm>
          <a:prstGeom prst="line">
            <a:avLst/>
          </a:prstGeom>
          <a:noFill/>
          <a:ln w="28575">
            <a:solidFill>
              <a:srgbClr val="51626F"/>
            </a:solidFill>
            <a:round/>
            <a:headEnd/>
            <a:tailEnd/>
          </a:ln>
          <a:effectLst/>
        </p:spPr>
        <p:txBody>
          <a:bodyPr wrap="none" anchor="ctr"/>
          <a:lstStyle/>
          <a:p>
            <a:endParaRPr lang="en-US"/>
          </a:p>
        </p:txBody>
      </p:sp>
      <p:sp>
        <p:nvSpPr>
          <p:cNvPr id="14" name="Line 21"/>
          <p:cNvSpPr>
            <a:spLocks noChangeShapeType="1"/>
          </p:cNvSpPr>
          <p:nvPr/>
        </p:nvSpPr>
        <p:spPr bwMode="auto">
          <a:xfrm flipH="1" flipV="1">
            <a:off x="4321118" y="2405011"/>
            <a:ext cx="738963" cy="5866"/>
          </a:xfrm>
          <a:prstGeom prst="line">
            <a:avLst/>
          </a:prstGeom>
          <a:noFill/>
          <a:ln w="28575">
            <a:solidFill>
              <a:schemeClr val="tx1"/>
            </a:solidFill>
            <a:round/>
            <a:headEnd/>
            <a:tailEnd/>
          </a:ln>
          <a:effectLst/>
        </p:spPr>
        <p:txBody>
          <a:bodyPr wrap="none" anchor="ctr"/>
          <a:lstStyle/>
          <a:p>
            <a:endParaRPr lang="en-US"/>
          </a:p>
        </p:txBody>
      </p:sp>
      <p:sp>
        <p:nvSpPr>
          <p:cNvPr id="15" name="Rectangle 22"/>
          <p:cNvSpPr>
            <a:spLocks noChangeArrowheads="1"/>
          </p:cNvSpPr>
          <p:nvPr/>
        </p:nvSpPr>
        <p:spPr bwMode="auto">
          <a:xfrm>
            <a:off x="5442716" y="3070495"/>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7" name="Rectangle 26"/>
          <p:cNvSpPr>
            <a:spLocks noChangeArrowheads="1"/>
          </p:cNvSpPr>
          <p:nvPr/>
        </p:nvSpPr>
        <p:spPr bwMode="auto">
          <a:xfrm>
            <a:off x="4506034" y="2816413"/>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8" name="Rectangle 27"/>
          <p:cNvSpPr>
            <a:spLocks noChangeArrowheads="1"/>
          </p:cNvSpPr>
          <p:nvPr/>
        </p:nvSpPr>
        <p:spPr bwMode="auto">
          <a:xfrm>
            <a:off x="6137867" y="3082767"/>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21" name="Text Box 30"/>
          <p:cNvSpPr txBox="1">
            <a:spLocks noChangeArrowheads="1"/>
          </p:cNvSpPr>
          <p:nvPr/>
        </p:nvSpPr>
        <p:spPr bwMode="auto">
          <a:xfrm>
            <a:off x="3992762" y="3031011"/>
            <a:ext cx="1650711" cy="461665"/>
          </a:xfrm>
          <a:prstGeom prst="rect">
            <a:avLst/>
          </a:prstGeom>
          <a:noFill/>
          <a:ln w="19050">
            <a:noFill/>
            <a:miter lim="800000"/>
            <a:headEnd/>
            <a:tailEnd/>
          </a:ln>
          <a:effectLst/>
        </p:spPr>
        <p:txBody>
          <a:bodyPr wrap="square" anchor="ctr">
            <a:spAutoFit/>
          </a:bodyPr>
          <a:lstStyle/>
          <a:p>
            <a:pPr algn="ctr"/>
            <a:r>
              <a:rPr lang="en-US" sz="1200" i="1" u="none" dirty="0">
                <a:solidFill>
                  <a:schemeClr val="tx1"/>
                </a:solidFill>
              </a:rPr>
              <a:t>Current Limiting Reactor</a:t>
            </a:r>
          </a:p>
        </p:txBody>
      </p:sp>
      <p:grpSp>
        <p:nvGrpSpPr>
          <p:cNvPr id="22" name="Group 31"/>
          <p:cNvGrpSpPr>
            <a:grpSpLocks/>
          </p:cNvGrpSpPr>
          <p:nvPr/>
        </p:nvGrpSpPr>
        <p:grpSpPr bwMode="auto">
          <a:xfrm rot="16200000">
            <a:off x="5616536" y="4026937"/>
            <a:ext cx="381000" cy="228600"/>
            <a:chOff x="4080" y="720"/>
            <a:chExt cx="240" cy="144"/>
          </a:xfrm>
        </p:grpSpPr>
        <p:sp>
          <p:nvSpPr>
            <p:cNvPr id="57" name="Oval 32"/>
            <p:cNvSpPr>
              <a:spLocks noChangeArrowheads="1"/>
            </p:cNvSpPr>
            <p:nvPr/>
          </p:nvSpPr>
          <p:spPr bwMode="auto">
            <a:xfrm>
              <a:off x="4080" y="720"/>
              <a:ext cx="96" cy="144"/>
            </a:xfrm>
            <a:prstGeom prst="ellipse">
              <a:avLst/>
            </a:prstGeom>
            <a:noFill/>
            <a:ln w="28575">
              <a:noFill/>
              <a:round/>
              <a:headEnd/>
              <a:tailEnd/>
            </a:ln>
            <a:effectLst/>
          </p:spPr>
          <p:txBody>
            <a:bodyPr wrap="none" anchor="ctr"/>
            <a:lstStyle/>
            <a:p>
              <a:endParaRPr lang="en-US"/>
            </a:p>
          </p:txBody>
        </p:sp>
        <p:sp>
          <p:nvSpPr>
            <p:cNvPr id="58" name="Oval 33"/>
            <p:cNvSpPr>
              <a:spLocks noChangeArrowheads="1"/>
            </p:cNvSpPr>
            <p:nvPr/>
          </p:nvSpPr>
          <p:spPr bwMode="auto">
            <a:xfrm>
              <a:off x="4224" y="720"/>
              <a:ext cx="96" cy="144"/>
            </a:xfrm>
            <a:prstGeom prst="ellipse">
              <a:avLst/>
            </a:prstGeom>
            <a:noFill/>
            <a:ln w="28575">
              <a:noFill/>
              <a:round/>
              <a:headEnd/>
              <a:tailEnd/>
            </a:ln>
            <a:effectLst/>
          </p:spPr>
          <p:txBody>
            <a:bodyPr wrap="none" anchor="ctr"/>
            <a:lstStyle/>
            <a:p>
              <a:endParaRPr lang="en-US"/>
            </a:p>
          </p:txBody>
        </p:sp>
        <p:sp>
          <p:nvSpPr>
            <p:cNvPr id="59" name="Oval 34"/>
            <p:cNvSpPr>
              <a:spLocks noChangeArrowheads="1"/>
            </p:cNvSpPr>
            <p:nvPr/>
          </p:nvSpPr>
          <p:spPr bwMode="auto">
            <a:xfrm>
              <a:off x="4176" y="720"/>
              <a:ext cx="96" cy="144"/>
            </a:xfrm>
            <a:prstGeom prst="ellipse">
              <a:avLst/>
            </a:prstGeom>
            <a:noFill/>
            <a:ln w="28575">
              <a:noFill/>
              <a:round/>
              <a:headEnd/>
              <a:tailEnd/>
            </a:ln>
            <a:effectLst/>
          </p:spPr>
          <p:txBody>
            <a:bodyPr wrap="none" anchor="ctr"/>
            <a:lstStyle/>
            <a:p>
              <a:endParaRPr lang="en-US"/>
            </a:p>
          </p:txBody>
        </p:sp>
        <p:sp>
          <p:nvSpPr>
            <p:cNvPr id="60" name="Oval 35"/>
            <p:cNvSpPr>
              <a:spLocks noChangeArrowheads="1"/>
            </p:cNvSpPr>
            <p:nvPr/>
          </p:nvSpPr>
          <p:spPr bwMode="auto">
            <a:xfrm>
              <a:off x="4128" y="720"/>
              <a:ext cx="96" cy="144"/>
            </a:xfrm>
            <a:prstGeom prst="ellipse">
              <a:avLst/>
            </a:prstGeom>
            <a:noFill/>
            <a:ln w="28575">
              <a:noFill/>
              <a:round/>
              <a:headEnd/>
              <a:tailEnd/>
            </a:ln>
            <a:effectLst/>
          </p:spPr>
          <p:txBody>
            <a:bodyPr wrap="none" anchor="ctr"/>
            <a:lstStyle/>
            <a:p>
              <a:endParaRPr lang="en-US"/>
            </a:p>
          </p:txBody>
        </p:sp>
      </p:grpSp>
      <p:grpSp>
        <p:nvGrpSpPr>
          <p:cNvPr id="23" name="Group 36"/>
          <p:cNvGrpSpPr>
            <a:grpSpLocks/>
          </p:cNvGrpSpPr>
          <p:nvPr/>
        </p:nvGrpSpPr>
        <p:grpSpPr bwMode="auto">
          <a:xfrm>
            <a:off x="4958664" y="2778313"/>
            <a:ext cx="381000" cy="228600"/>
            <a:chOff x="4080" y="720"/>
            <a:chExt cx="240" cy="144"/>
          </a:xfrm>
        </p:grpSpPr>
        <p:sp>
          <p:nvSpPr>
            <p:cNvPr id="53" name="Oval 3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54" name="Oval 3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55" name="Oval 3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56" name="Oval 4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24" name="Text Box 41"/>
          <p:cNvSpPr txBox="1">
            <a:spLocks noChangeArrowheads="1"/>
          </p:cNvSpPr>
          <p:nvPr/>
        </p:nvSpPr>
        <p:spPr bwMode="auto">
          <a:xfrm>
            <a:off x="4528676" y="2065830"/>
            <a:ext cx="1367170" cy="276999"/>
          </a:xfrm>
          <a:prstGeom prst="rect">
            <a:avLst/>
          </a:prstGeom>
          <a:noFill/>
          <a:ln w="28575">
            <a:noFill/>
            <a:miter lim="800000"/>
            <a:headEnd/>
            <a:tailEnd/>
          </a:ln>
          <a:effectLst/>
        </p:spPr>
        <p:txBody>
          <a:bodyPr wrap="none" anchor="ctr">
            <a:spAutoFit/>
          </a:bodyPr>
          <a:lstStyle/>
          <a:p>
            <a:pPr algn="ctr"/>
            <a:r>
              <a:rPr lang="en-US" sz="1200" i="0" u="none" dirty="0">
                <a:solidFill>
                  <a:schemeClr val="tx1"/>
                </a:solidFill>
              </a:rPr>
              <a:t>N.O.</a:t>
            </a:r>
            <a:r>
              <a:rPr lang="en-US" sz="1200" dirty="0"/>
              <a:t> </a:t>
            </a:r>
            <a:r>
              <a:rPr lang="en-US" sz="1200" i="0" u="none" dirty="0">
                <a:solidFill>
                  <a:schemeClr val="tx1"/>
                </a:solidFill>
              </a:rPr>
              <a:t>Bypass Switch</a:t>
            </a:r>
          </a:p>
        </p:txBody>
      </p:sp>
      <p:sp>
        <p:nvSpPr>
          <p:cNvPr id="26" name="Line 43"/>
          <p:cNvSpPr>
            <a:spLocks noChangeShapeType="1"/>
          </p:cNvSpPr>
          <p:nvPr/>
        </p:nvSpPr>
        <p:spPr bwMode="auto">
          <a:xfrm flipV="1">
            <a:off x="7473911" y="3163604"/>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27" name="Rectangle 44"/>
          <p:cNvSpPr>
            <a:spLocks noChangeArrowheads="1"/>
          </p:cNvSpPr>
          <p:nvPr/>
        </p:nvSpPr>
        <p:spPr bwMode="auto">
          <a:xfrm>
            <a:off x="7609127" y="309745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28" name="Text Box 45"/>
          <p:cNvSpPr txBox="1">
            <a:spLocks noChangeArrowheads="1"/>
          </p:cNvSpPr>
          <p:nvPr/>
        </p:nvSpPr>
        <p:spPr bwMode="auto">
          <a:xfrm>
            <a:off x="7568404" y="2039183"/>
            <a:ext cx="795987" cy="461665"/>
          </a:xfrm>
          <a:prstGeom prst="rect">
            <a:avLst/>
          </a:prstGeom>
          <a:noFill/>
          <a:ln w="28575">
            <a:noFill/>
            <a:miter lim="800000"/>
            <a:headEnd/>
            <a:tailEnd/>
          </a:ln>
          <a:effectLst/>
        </p:spPr>
        <p:txBody>
          <a:bodyPr wrap="none" anchor="ctr">
            <a:spAutoFit/>
          </a:bodyPr>
          <a:lstStyle/>
          <a:p>
            <a:pPr algn="ctr"/>
            <a:r>
              <a:rPr lang="en-US" sz="1200" i="0" u="none" dirty="0">
                <a:solidFill>
                  <a:srgbClr val="FF0000"/>
                </a:solidFill>
              </a:rPr>
              <a:t>Protected</a:t>
            </a:r>
          </a:p>
          <a:p>
            <a:pPr algn="ctr"/>
            <a:r>
              <a:rPr lang="en-US" sz="1200" i="0" u="none" dirty="0">
                <a:solidFill>
                  <a:srgbClr val="FF0000"/>
                </a:solidFill>
              </a:rPr>
              <a:t>Loads</a:t>
            </a:r>
          </a:p>
        </p:txBody>
      </p:sp>
      <p:sp>
        <p:nvSpPr>
          <p:cNvPr id="29" name="Line 46"/>
          <p:cNvSpPr>
            <a:spLocks noChangeShapeType="1"/>
          </p:cNvSpPr>
          <p:nvPr/>
        </p:nvSpPr>
        <p:spPr bwMode="auto">
          <a:xfrm>
            <a:off x="1852553" y="2597780"/>
            <a:ext cx="0" cy="721014"/>
          </a:xfrm>
          <a:prstGeom prst="line">
            <a:avLst/>
          </a:prstGeom>
          <a:noFill/>
          <a:ln w="28575">
            <a:solidFill>
              <a:srgbClr val="51626F"/>
            </a:solidFill>
            <a:round/>
            <a:headEnd/>
            <a:tailEnd/>
          </a:ln>
          <a:effectLst/>
        </p:spPr>
        <p:txBody>
          <a:bodyPr wrap="none" anchor="ctr"/>
          <a:lstStyle/>
          <a:p>
            <a:endParaRPr lang="en-US">
              <a:ln>
                <a:solidFill>
                  <a:srgbClr val="51626F"/>
                </a:solidFill>
              </a:ln>
            </a:endParaRPr>
          </a:p>
        </p:txBody>
      </p:sp>
      <p:sp>
        <p:nvSpPr>
          <p:cNvPr id="30" name="Text Box 47"/>
          <p:cNvSpPr txBox="1">
            <a:spLocks noChangeArrowheads="1"/>
          </p:cNvSpPr>
          <p:nvPr/>
        </p:nvSpPr>
        <p:spPr bwMode="auto">
          <a:xfrm>
            <a:off x="838947" y="2509966"/>
            <a:ext cx="1118649" cy="646331"/>
          </a:xfrm>
          <a:prstGeom prst="rect">
            <a:avLst/>
          </a:prstGeom>
          <a:noFill/>
          <a:ln w="28575">
            <a:noFill/>
            <a:miter lim="800000"/>
            <a:headEnd/>
            <a:tailEnd/>
          </a:ln>
          <a:effectLst/>
        </p:spPr>
        <p:txBody>
          <a:bodyPr wrap="square" anchor="ctr">
            <a:spAutoFit/>
          </a:bodyPr>
          <a:lstStyle/>
          <a:p>
            <a:pPr algn="ctr"/>
            <a:r>
              <a:rPr lang="en-US" sz="1200" i="0" u="none" dirty="0">
                <a:solidFill>
                  <a:schemeClr val="tx1"/>
                </a:solidFill>
              </a:rPr>
              <a:t>Utility </a:t>
            </a:r>
          </a:p>
          <a:p>
            <a:pPr algn="ctr"/>
            <a:r>
              <a:rPr lang="en-US" sz="1200" i="0" u="none" dirty="0">
                <a:solidFill>
                  <a:schemeClr val="tx1"/>
                </a:solidFill>
              </a:rPr>
              <a:t>Transmission Source</a:t>
            </a:r>
          </a:p>
        </p:txBody>
      </p:sp>
      <p:grpSp>
        <p:nvGrpSpPr>
          <p:cNvPr id="31" name="Group 48"/>
          <p:cNvGrpSpPr>
            <a:grpSpLocks/>
          </p:cNvGrpSpPr>
          <p:nvPr/>
        </p:nvGrpSpPr>
        <p:grpSpPr bwMode="auto">
          <a:xfrm rot="16200000" flipH="1">
            <a:off x="2097234" y="2788280"/>
            <a:ext cx="304800" cy="228600"/>
            <a:chOff x="528" y="1536"/>
            <a:chExt cx="192" cy="144"/>
          </a:xfrm>
        </p:grpSpPr>
        <p:sp>
          <p:nvSpPr>
            <p:cNvPr id="49" name="Line 49"/>
            <p:cNvSpPr>
              <a:spLocks noChangeShapeType="1"/>
            </p:cNvSpPr>
            <p:nvPr/>
          </p:nvSpPr>
          <p:spPr bwMode="auto">
            <a:xfrm>
              <a:off x="528" y="1536"/>
              <a:ext cx="48" cy="144"/>
            </a:xfrm>
            <a:prstGeom prst="line">
              <a:avLst/>
            </a:prstGeom>
            <a:noFill/>
            <a:ln w="28575">
              <a:solidFill>
                <a:schemeClr val="tx1"/>
              </a:solidFill>
              <a:round/>
              <a:headEnd/>
              <a:tailEnd/>
            </a:ln>
            <a:effectLst/>
          </p:spPr>
          <p:txBody>
            <a:bodyPr wrap="none" anchor="ctr"/>
            <a:lstStyle/>
            <a:p>
              <a:endParaRPr lang="en-US"/>
            </a:p>
          </p:txBody>
        </p:sp>
        <p:sp>
          <p:nvSpPr>
            <p:cNvPr id="50" name="Line 50"/>
            <p:cNvSpPr>
              <a:spLocks noChangeShapeType="1"/>
            </p:cNvSpPr>
            <p:nvPr/>
          </p:nvSpPr>
          <p:spPr bwMode="auto">
            <a:xfrm>
              <a:off x="624" y="1536"/>
              <a:ext cx="48" cy="144"/>
            </a:xfrm>
            <a:prstGeom prst="line">
              <a:avLst/>
            </a:prstGeom>
            <a:noFill/>
            <a:ln w="28575">
              <a:solidFill>
                <a:schemeClr val="tx1"/>
              </a:solidFill>
              <a:round/>
              <a:headEnd/>
              <a:tailEnd/>
            </a:ln>
            <a:effectLst/>
          </p:spPr>
          <p:txBody>
            <a:bodyPr wrap="none" anchor="ctr"/>
            <a:lstStyle/>
            <a:p>
              <a:endParaRPr lang="en-US"/>
            </a:p>
          </p:txBody>
        </p:sp>
        <p:sp>
          <p:nvSpPr>
            <p:cNvPr id="51" name="Line 51"/>
            <p:cNvSpPr>
              <a:spLocks noChangeShapeType="1"/>
            </p:cNvSpPr>
            <p:nvPr/>
          </p:nvSpPr>
          <p:spPr bwMode="auto">
            <a:xfrm flipH="1">
              <a:off x="672" y="1536"/>
              <a:ext cx="48" cy="144"/>
            </a:xfrm>
            <a:prstGeom prst="line">
              <a:avLst/>
            </a:prstGeom>
            <a:noFill/>
            <a:ln w="28575">
              <a:solidFill>
                <a:schemeClr val="tx1"/>
              </a:solidFill>
              <a:round/>
              <a:headEnd/>
              <a:tailEnd/>
            </a:ln>
            <a:effectLst/>
          </p:spPr>
          <p:txBody>
            <a:bodyPr wrap="none" anchor="ctr"/>
            <a:lstStyle/>
            <a:p>
              <a:endParaRPr lang="en-US"/>
            </a:p>
          </p:txBody>
        </p:sp>
        <p:sp>
          <p:nvSpPr>
            <p:cNvPr id="52" name="Line 52"/>
            <p:cNvSpPr>
              <a:spLocks noChangeShapeType="1"/>
            </p:cNvSpPr>
            <p:nvPr/>
          </p:nvSpPr>
          <p:spPr bwMode="auto">
            <a:xfrm flipH="1">
              <a:off x="576" y="1536"/>
              <a:ext cx="48" cy="144"/>
            </a:xfrm>
            <a:prstGeom prst="line">
              <a:avLst/>
            </a:prstGeom>
            <a:noFill/>
            <a:ln w="28575">
              <a:solidFill>
                <a:schemeClr val="tx1"/>
              </a:solidFill>
              <a:round/>
              <a:headEnd/>
              <a:tailEnd/>
            </a:ln>
            <a:effectLst/>
          </p:spPr>
          <p:txBody>
            <a:bodyPr wrap="none" anchor="ctr"/>
            <a:lstStyle/>
            <a:p>
              <a:endParaRPr lang="en-US"/>
            </a:p>
          </p:txBody>
        </p:sp>
      </p:grpSp>
      <p:grpSp>
        <p:nvGrpSpPr>
          <p:cNvPr id="66" name="Group 65"/>
          <p:cNvGrpSpPr/>
          <p:nvPr/>
        </p:nvGrpSpPr>
        <p:grpSpPr>
          <a:xfrm rot="10800000">
            <a:off x="6108661" y="3880400"/>
            <a:ext cx="243674" cy="73955"/>
            <a:chOff x="4611329" y="1625670"/>
            <a:chExt cx="538484" cy="152400"/>
          </a:xfrm>
        </p:grpSpPr>
        <p:sp>
          <p:nvSpPr>
            <p:cNvPr id="47" name="Arc 56"/>
            <p:cNvSpPr>
              <a:spLocks/>
            </p:cNvSpPr>
            <p:nvPr/>
          </p:nvSpPr>
          <p:spPr bwMode="auto">
            <a:xfrm flipH="1" flipV="1">
              <a:off x="4611329"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sp>
          <p:nvSpPr>
            <p:cNvPr id="48" name="Arc 57"/>
            <p:cNvSpPr>
              <a:spLocks/>
            </p:cNvSpPr>
            <p:nvPr/>
          </p:nvSpPr>
          <p:spPr bwMode="auto">
            <a:xfrm flipV="1">
              <a:off x="4875493"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grpSp>
      <p:sp>
        <p:nvSpPr>
          <p:cNvPr id="45" name="Line 58"/>
          <p:cNvSpPr>
            <a:spLocks noChangeShapeType="1"/>
          </p:cNvSpPr>
          <p:nvPr/>
        </p:nvSpPr>
        <p:spPr bwMode="auto">
          <a:xfrm>
            <a:off x="6095576" y="3830976"/>
            <a:ext cx="256759" cy="0"/>
          </a:xfrm>
          <a:prstGeom prst="line">
            <a:avLst/>
          </a:prstGeom>
          <a:noFill/>
          <a:ln w="28575">
            <a:solidFill>
              <a:schemeClr val="tx1"/>
            </a:solidFill>
            <a:round/>
            <a:headEnd/>
            <a:tailEnd/>
          </a:ln>
          <a:effectLst/>
        </p:spPr>
        <p:txBody>
          <a:bodyPr wrap="none" anchor="ctr"/>
          <a:lstStyle/>
          <a:p>
            <a:endParaRPr lang="en-US"/>
          </a:p>
        </p:txBody>
      </p:sp>
      <p:sp>
        <p:nvSpPr>
          <p:cNvPr id="33" name="Text Box 60"/>
          <p:cNvSpPr txBox="1">
            <a:spLocks noChangeArrowheads="1"/>
          </p:cNvSpPr>
          <p:nvPr/>
        </p:nvSpPr>
        <p:spPr bwMode="auto">
          <a:xfrm>
            <a:off x="5926761" y="3993827"/>
            <a:ext cx="1174104" cy="461665"/>
          </a:xfrm>
          <a:prstGeom prst="rect">
            <a:avLst/>
          </a:prstGeom>
          <a:noFill/>
          <a:ln w="28575">
            <a:noFill/>
            <a:miter lim="800000"/>
            <a:headEnd/>
            <a:tailEnd/>
          </a:ln>
          <a:effectLst/>
        </p:spPr>
        <p:txBody>
          <a:bodyPr wrap="none">
            <a:spAutoFit/>
          </a:bodyPr>
          <a:lstStyle/>
          <a:p>
            <a:r>
              <a:rPr lang="en-US" sz="1200" i="0" u="none" dirty="0">
                <a:solidFill>
                  <a:schemeClr val="tx1"/>
                </a:solidFill>
              </a:rPr>
              <a:t>Power Factor</a:t>
            </a:r>
          </a:p>
          <a:p>
            <a:r>
              <a:rPr lang="en-US" sz="1200" i="0" u="none" dirty="0">
                <a:solidFill>
                  <a:schemeClr val="tx1"/>
                </a:solidFill>
              </a:rPr>
              <a:t>Correction Caps</a:t>
            </a:r>
          </a:p>
        </p:txBody>
      </p:sp>
      <p:sp>
        <p:nvSpPr>
          <p:cNvPr id="34" name="Rectangle 61"/>
          <p:cNvSpPr>
            <a:spLocks noChangeArrowheads="1"/>
          </p:cNvSpPr>
          <p:nvPr/>
        </p:nvSpPr>
        <p:spPr bwMode="auto">
          <a:xfrm>
            <a:off x="3706472" y="3854812"/>
            <a:ext cx="2209800" cy="813218"/>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35" name="Text Box 62"/>
          <p:cNvSpPr txBox="1">
            <a:spLocks noChangeArrowheads="1"/>
          </p:cNvSpPr>
          <p:nvPr/>
        </p:nvSpPr>
        <p:spPr bwMode="auto">
          <a:xfrm>
            <a:off x="3713218" y="3906814"/>
            <a:ext cx="2209800" cy="646331"/>
          </a:xfrm>
          <a:prstGeom prst="rect">
            <a:avLst/>
          </a:prstGeom>
          <a:noFill/>
          <a:ln w="28575">
            <a:noFill/>
            <a:miter lim="800000"/>
            <a:headEnd/>
            <a:tailEnd/>
          </a:ln>
          <a:effectLst/>
        </p:spPr>
        <p:txBody>
          <a:bodyPr wrap="square" anchor="ctr">
            <a:spAutoFit/>
          </a:bodyPr>
          <a:lstStyle/>
          <a:p>
            <a:pPr algn="ctr"/>
            <a:r>
              <a:rPr lang="en-US" i="0" u="none" dirty="0">
                <a:solidFill>
                  <a:schemeClr val="bg1"/>
                </a:solidFill>
              </a:rPr>
              <a:t>D-VAR® STATCOM Units</a:t>
            </a:r>
          </a:p>
        </p:txBody>
      </p:sp>
      <p:grpSp>
        <p:nvGrpSpPr>
          <p:cNvPr id="36" name="Group 66"/>
          <p:cNvGrpSpPr>
            <a:grpSpLocks/>
          </p:cNvGrpSpPr>
          <p:nvPr/>
        </p:nvGrpSpPr>
        <p:grpSpPr bwMode="auto">
          <a:xfrm rot="16200000">
            <a:off x="6044610" y="3425869"/>
            <a:ext cx="304800" cy="152400"/>
            <a:chOff x="4080" y="720"/>
            <a:chExt cx="240" cy="144"/>
          </a:xfrm>
        </p:grpSpPr>
        <p:sp>
          <p:nvSpPr>
            <p:cNvPr id="40" name="Oval 6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41" name="Oval 6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42" name="Oval 6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43" name="Oval 7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37" name="Line 73"/>
          <p:cNvSpPr>
            <a:spLocks noChangeShapeType="1"/>
          </p:cNvSpPr>
          <p:nvPr/>
        </p:nvSpPr>
        <p:spPr bwMode="auto">
          <a:xfrm flipV="1">
            <a:off x="7509821" y="2885845"/>
            <a:ext cx="938877" cy="14374"/>
          </a:xfrm>
          <a:prstGeom prst="line">
            <a:avLst/>
          </a:prstGeom>
          <a:noFill/>
          <a:ln w="28575">
            <a:solidFill>
              <a:srgbClr val="51626F"/>
            </a:solidFill>
            <a:round/>
            <a:headEnd/>
            <a:tailEnd type="triangle" w="med" len="med"/>
          </a:ln>
          <a:effectLst/>
        </p:spPr>
        <p:txBody>
          <a:bodyPr wrap="none" anchor="ctr"/>
          <a:lstStyle/>
          <a:p>
            <a:endParaRPr lang="en-US"/>
          </a:p>
        </p:txBody>
      </p:sp>
      <p:sp>
        <p:nvSpPr>
          <p:cNvPr id="38" name="Rectangle 74"/>
          <p:cNvSpPr>
            <a:spLocks noChangeArrowheads="1"/>
          </p:cNvSpPr>
          <p:nvPr/>
        </p:nvSpPr>
        <p:spPr bwMode="auto">
          <a:xfrm>
            <a:off x="7600533" y="2833132"/>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39" name="Line 19"/>
          <p:cNvSpPr>
            <a:spLocks noChangeShapeType="1"/>
          </p:cNvSpPr>
          <p:nvPr/>
        </p:nvSpPr>
        <p:spPr bwMode="auto">
          <a:xfrm flipH="1" flipV="1">
            <a:off x="4317093" y="2411314"/>
            <a:ext cx="12809" cy="498996"/>
          </a:xfrm>
          <a:prstGeom prst="line">
            <a:avLst/>
          </a:prstGeom>
          <a:noFill/>
          <a:ln w="28575">
            <a:solidFill>
              <a:schemeClr val="tx1"/>
            </a:solidFill>
            <a:round/>
            <a:headEnd/>
            <a:tailEnd/>
          </a:ln>
          <a:effectLst/>
        </p:spPr>
        <p:txBody>
          <a:bodyPr wrap="none" anchor="ctr"/>
          <a:lstStyle/>
          <a:p>
            <a:endParaRPr lang="en-US"/>
          </a:p>
        </p:txBody>
      </p:sp>
      <p:sp>
        <p:nvSpPr>
          <p:cNvPr id="65" name="Rectangle 71"/>
          <p:cNvSpPr>
            <a:spLocks noChangeArrowheads="1"/>
          </p:cNvSpPr>
          <p:nvPr/>
        </p:nvSpPr>
        <p:spPr bwMode="auto">
          <a:xfrm>
            <a:off x="747395" y="4983775"/>
            <a:ext cx="7219003" cy="1439718"/>
          </a:xfrm>
          <a:prstGeom prst="rect">
            <a:avLst/>
          </a:prstGeom>
          <a:noFill/>
          <a:ln w="9525">
            <a:noFill/>
            <a:miter lim="800000"/>
            <a:headEnd/>
            <a:tailEnd/>
          </a:ln>
          <a:effectLst/>
        </p:spPr>
        <p:txBody>
          <a:bodyPr/>
          <a:lstStyle/>
          <a:p>
            <a:pPr marL="285750" indent="-285750" eaLnBrk="1" hangingPunct="1">
              <a:spcBef>
                <a:spcPct val="40000"/>
              </a:spcBef>
              <a:buClr>
                <a:srgbClr val="00A0E3"/>
              </a:buClr>
              <a:buFont typeface="Arial" pitchFamily="34" charset="0"/>
              <a:buChar char="•"/>
            </a:pPr>
            <a:r>
              <a:rPr lang="en-US" sz="1600" b="0" u="none" dirty="0">
                <a:solidFill>
                  <a:schemeClr val="tx1"/>
                </a:solidFill>
              </a:rPr>
              <a:t>D-VAR STATCOM Units with step-up transformers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Power factor correction caps (harmonic filters)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Current Limiting Reactors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MV breakers and reactor disconnect switches</a:t>
            </a:r>
          </a:p>
        </p:txBody>
      </p:sp>
      <p:sp>
        <p:nvSpPr>
          <p:cNvPr id="67" name="Title 2"/>
          <p:cNvSpPr txBox="1">
            <a:spLocks/>
          </p:cNvSpPr>
          <p:nvPr/>
        </p:nvSpPr>
        <p:spPr>
          <a:xfrm>
            <a:off x="838947" y="490216"/>
            <a:ext cx="7047273" cy="728984"/>
          </a:xfrm>
          <a:prstGeom prst="rect">
            <a:avLst/>
          </a:prstGeom>
        </p:spPr>
        <p:txBody>
          <a:bodyPr vert="horz" lIns="0" tIns="0" rIns="0" bIns="0" rtlCol="0" anchor="t" anchorCtr="0">
            <a:normAutofit fontScale="92500"/>
          </a:bodyPr>
          <a:lstStyle>
            <a:lvl1pPr algn="l" defTabSz="914400" rtl="0" eaLnBrk="1" latinLnBrk="0" hangingPunct="1">
              <a:spcBef>
                <a:spcPct val="0"/>
              </a:spcBef>
              <a:buNone/>
              <a:defRPr sz="3800" kern="1200" spc="-30" baseline="0">
                <a:solidFill>
                  <a:schemeClr val="accent1"/>
                </a:solidFill>
                <a:latin typeface="+mj-lt"/>
                <a:ea typeface="+mj-ea"/>
                <a:cs typeface="+mj-cs"/>
              </a:defRPr>
            </a:lvl1pPr>
          </a:lstStyle>
          <a:p>
            <a:r>
              <a:rPr lang="en-US" sz="3200" dirty="0"/>
              <a:t>The AMSC PQ-IVR® System: Key Components </a:t>
            </a:r>
          </a:p>
        </p:txBody>
      </p:sp>
      <p:sp>
        <p:nvSpPr>
          <p:cNvPr id="68" name="Title 4"/>
          <p:cNvSpPr>
            <a:spLocks noGrp="1"/>
          </p:cNvSpPr>
          <p:nvPr>
            <p:ph type="title"/>
          </p:nvPr>
        </p:nvSpPr>
        <p:spPr>
          <a:xfrm>
            <a:off x="714254" y="1018475"/>
            <a:ext cx="7302319" cy="520001"/>
          </a:xfrm>
        </p:spPr>
        <p:txBody>
          <a:bodyPr>
            <a:noAutofit/>
          </a:bodyPr>
          <a:lstStyle/>
          <a:p>
            <a:br>
              <a:rPr lang="en-US" sz="2400" dirty="0"/>
            </a:br>
            <a:endParaRPr lang="en-US" sz="2400" dirty="0"/>
          </a:p>
        </p:txBody>
      </p:sp>
      <p:sp>
        <p:nvSpPr>
          <p:cNvPr id="69" name="Line 19">
            <a:extLst>
              <a:ext uri="{FF2B5EF4-FFF2-40B4-BE49-F238E27FC236}">
                <a16:creationId xmlns:a16="http://schemas.microsoft.com/office/drawing/2014/main" id="{989432CA-A067-4649-BBE6-6348E45A6A12}"/>
              </a:ext>
            </a:extLst>
          </p:cNvPr>
          <p:cNvSpPr>
            <a:spLocks noChangeShapeType="1"/>
          </p:cNvSpPr>
          <p:nvPr/>
        </p:nvSpPr>
        <p:spPr bwMode="auto">
          <a:xfrm flipH="1" flipV="1">
            <a:off x="5879231" y="2410877"/>
            <a:ext cx="14079" cy="488832"/>
          </a:xfrm>
          <a:prstGeom prst="line">
            <a:avLst/>
          </a:prstGeom>
          <a:noFill/>
          <a:ln w="28575">
            <a:solidFill>
              <a:schemeClr val="tx1"/>
            </a:solidFill>
            <a:round/>
            <a:headEnd/>
            <a:tailEnd/>
          </a:ln>
          <a:effectLst/>
        </p:spPr>
        <p:txBody>
          <a:bodyPr wrap="none" anchor="ctr"/>
          <a:lstStyle/>
          <a:p>
            <a:endParaRPr lang="en-US"/>
          </a:p>
        </p:txBody>
      </p:sp>
      <p:sp>
        <p:nvSpPr>
          <p:cNvPr id="70" name="Line 43">
            <a:extLst>
              <a:ext uri="{FF2B5EF4-FFF2-40B4-BE49-F238E27FC236}">
                <a16:creationId xmlns:a16="http://schemas.microsoft.com/office/drawing/2014/main" id="{08C94F7A-8238-874A-BF01-71BCD5F224F3}"/>
              </a:ext>
            </a:extLst>
          </p:cNvPr>
          <p:cNvSpPr>
            <a:spLocks noChangeShapeType="1"/>
          </p:cNvSpPr>
          <p:nvPr/>
        </p:nvSpPr>
        <p:spPr bwMode="auto">
          <a:xfrm flipV="1">
            <a:off x="7473911" y="2618563"/>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71" name="Rectangle 74">
            <a:extLst>
              <a:ext uri="{FF2B5EF4-FFF2-40B4-BE49-F238E27FC236}">
                <a16:creationId xmlns:a16="http://schemas.microsoft.com/office/drawing/2014/main" id="{FB18085A-C773-C741-85E5-748B165E7A5E}"/>
              </a:ext>
            </a:extLst>
          </p:cNvPr>
          <p:cNvSpPr>
            <a:spLocks noChangeArrowheads="1"/>
          </p:cNvSpPr>
          <p:nvPr/>
        </p:nvSpPr>
        <p:spPr bwMode="auto">
          <a:xfrm>
            <a:off x="7602101" y="255189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4" name="Rectangle 3">
            <a:extLst>
              <a:ext uri="{FF2B5EF4-FFF2-40B4-BE49-F238E27FC236}">
                <a16:creationId xmlns:a16="http://schemas.microsoft.com/office/drawing/2014/main" id="{F2D4E54E-29DF-D440-8E68-232547A3C9A0}"/>
              </a:ext>
            </a:extLst>
          </p:cNvPr>
          <p:cNvSpPr/>
          <p:nvPr/>
        </p:nvSpPr>
        <p:spPr>
          <a:xfrm>
            <a:off x="3301552" y="2029438"/>
            <a:ext cx="3999797" cy="285966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AC5CDC2-91BB-204E-920F-15E222AD3647}"/>
              </a:ext>
            </a:extLst>
          </p:cNvPr>
          <p:cNvGrpSpPr/>
          <p:nvPr/>
        </p:nvGrpSpPr>
        <p:grpSpPr>
          <a:xfrm>
            <a:off x="2673964" y="1329699"/>
            <a:ext cx="2416494" cy="1509854"/>
            <a:chOff x="2798658" y="814297"/>
            <a:chExt cx="2416494" cy="1509854"/>
          </a:xfrm>
        </p:grpSpPr>
        <p:pic>
          <p:nvPicPr>
            <p:cNvPr id="19" name="Picture 18">
              <a:extLst>
                <a:ext uri="{FF2B5EF4-FFF2-40B4-BE49-F238E27FC236}">
                  <a16:creationId xmlns:a16="http://schemas.microsoft.com/office/drawing/2014/main" id="{4633CA1C-99FF-7A44-84E3-E09860E5827F}"/>
                </a:ext>
              </a:extLst>
            </p:cNvPr>
            <p:cNvPicPr>
              <a:picLocks noChangeAspect="1"/>
            </p:cNvPicPr>
            <p:nvPr/>
          </p:nvPicPr>
          <p:blipFill>
            <a:blip r:embed="rId2"/>
            <a:stretch>
              <a:fillRect/>
            </a:stretch>
          </p:blipFill>
          <p:spPr>
            <a:xfrm>
              <a:off x="2798658" y="814297"/>
              <a:ext cx="1335245" cy="1509854"/>
            </a:xfrm>
            <a:prstGeom prst="rect">
              <a:avLst/>
            </a:prstGeom>
          </p:spPr>
        </p:pic>
        <p:cxnSp>
          <p:nvCxnSpPr>
            <p:cNvPr id="44" name="Straight Arrow Connector 43">
              <a:extLst>
                <a:ext uri="{FF2B5EF4-FFF2-40B4-BE49-F238E27FC236}">
                  <a16:creationId xmlns:a16="http://schemas.microsoft.com/office/drawing/2014/main" id="{E92E2EBC-50C6-D944-8550-3126BE64D7BD}"/>
                </a:ext>
              </a:extLst>
            </p:cNvPr>
            <p:cNvCxnSpPr>
              <a:cxnSpLocks/>
            </p:cNvCxnSpPr>
            <p:nvPr/>
          </p:nvCxnSpPr>
          <p:spPr>
            <a:xfrm>
              <a:off x="3973059" y="1287205"/>
              <a:ext cx="1242093" cy="868217"/>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037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rot="10800000">
            <a:off x="5375200" y="3410088"/>
            <a:ext cx="304800" cy="228600"/>
            <a:chOff x="528" y="1536"/>
            <a:chExt cx="192" cy="144"/>
          </a:xfrm>
        </p:grpSpPr>
        <p:sp>
          <p:nvSpPr>
            <p:cNvPr id="61" name="Line 4"/>
            <p:cNvSpPr>
              <a:spLocks noChangeShapeType="1"/>
            </p:cNvSpPr>
            <p:nvPr/>
          </p:nvSpPr>
          <p:spPr bwMode="auto">
            <a:xfrm>
              <a:off x="528" y="1536"/>
              <a:ext cx="48" cy="144"/>
            </a:xfrm>
            <a:prstGeom prst="line">
              <a:avLst/>
            </a:prstGeom>
            <a:noFill/>
            <a:ln w="28575">
              <a:solidFill>
                <a:srgbClr val="51626F"/>
              </a:solidFill>
              <a:round/>
              <a:headEnd/>
              <a:tailEnd/>
            </a:ln>
            <a:effectLst/>
          </p:spPr>
          <p:txBody>
            <a:bodyPr wrap="none" anchor="ctr"/>
            <a:lstStyle/>
            <a:p>
              <a:endParaRPr lang="en-US"/>
            </a:p>
          </p:txBody>
        </p:sp>
        <p:sp>
          <p:nvSpPr>
            <p:cNvPr id="62" name="Line 5"/>
            <p:cNvSpPr>
              <a:spLocks noChangeShapeType="1"/>
            </p:cNvSpPr>
            <p:nvPr/>
          </p:nvSpPr>
          <p:spPr bwMode="auto">
            <a:xfrm>
              <a:off x="624" y="1536"/>
              <a:ext cx="48" cy="144"/>
            </a:xfrm>
            <a:prstGeom prst="line">
              <a:avLst/>
            </a:prstGeom>
            <a:noFill/>
            <a:ln w="28575">
              <a:solidFill>
                <a:srgbClr val="51626F"/>
              </a:solidFill>
              <a:round/>
              <a:headEnd/>
              <a:tailEnd/>
            </a:ln>
            <a:effectLst/>
          </p:spPr>
          <p:txBody>
            <a:bodyPr wrap="none" anchor="ctr"/>
            <a:lstStyle/>
            <a:p>
              <a:endParaRPr lang="en-US"/>
            </a:p>
          </p:txBody>
        </p:sp>
        <p:sp>
          <p:nvSpPr>
            <p:cNvPr id="63" name="Line 6"/>
            <p:cNvSpPr>
              <a:spLocks noChangeShapeType="1"/>
            </p:cNvSpPr>
            <p:nvPr/>
          </p:nvSpPr>
          <p:spPr bwMode="auto">
            <a:xfrm flipH="1">
              <a:off x="672" y="1536"/>
              <a:ext cx="48" cy="144"/>
            </a:xfrm>
            <a:prstGeom prst="line">
              <a:avLst/>
            </a:prstGeom>
            <a:noFill/>
            <a:ln w="28575">
              <a:solidFill>
                <a:srgbClr val="51626F"/>
              </a:solidFill>
              <a:round/>
              <a:headEnd/>
              <a:tailEnd/>
            </a:ln>
            <a:effectLst/>
          </p:spPr>
          <p:txBody>
            <a:bodyPr wrap="none" anchor="ctr"/>
            <a:lstStyle/>
            <a:p>
              <a:endParaRPr lang="en-US"/>
            </a:p>
          </p:txBody>
        </p:sp>
        <p:sp>
          <p:nvSpPr>
            <p:cNvPr id="64" name="Line 7"/>
            <p:cNvSpPr>
              <a:spLocks noChangeShapeType="1"/>
            </p:cNvSpPr>
            <p:nvPr/>
          </p:nvSpPr>
          <p:spPr bwMode="auto">
            <a:xfrm flipH="1">
              <a:off x="576" y="1536"/>
              <a:ext cx="48" cy="144"/>
            </a:xfrm>
            <a:prstGeom prst="line">
              <a:avLst/>
            </a:prstGeom>
            <a:noFill/>
            <a:ln w="28575">
              <a:solidFill>
                <a:srgbClr val="51626F"/>
              </a:solidFill>
              <a:round/>
              <a:headEnd/>
              <a:tailEnd/>
            </a:ln>
            <a:effectLst/>
          </p:spPr>
          <p:txBody>
            <a:bodyPr wrap="none" anchor="ctr"/>
            <a:lstStyle/>
            <a:p>
              <a:endParaRPr lang="en-US"/>
            </a:p>
          </p:txBody>
        </p:sp>
      </p:grpSp>
      <p:sp>
        <p:nvSpPr>
          <p:cNvPr id="8" name="Line 8"/>
          <p:cNvSpPr>
            <a:spLocks noChangeShapeType="1"/>
          </p:cNvSpPr>
          <p:nvPr/>
        </p:nvSpPr>
        <p:spPr bwMode="auto">
          <a:xfrm flipH="1" flipV="1">
            <a:off x="5528605" y="2893031"/>
            <a:ext cx="7912" cy="1397575"/>
          </a:xfrm>
          <a:prstGeom prst="line">
            <a:avLst/>
          </a:prstGeom>
          <a:noFill/>
          <a:ln w="28575">
            <a:solidFill>
              <a:srgbClr val="51626F"/>
            </a:solidFill>
            <a:round/>
            <a:headEnd/>
            <a:tailEnd/>
          </a:ln>
          <a:effectLst/>
        </p:spPr>
        <p:txBody>
          <a:bodyPr wrap="none" anchor="ctr"/>
          <a:lstStyle/>
          <a:p>
            <a:endParaRPr lang="en-US"/>
          </a:p>
        </p:txBody>
      </p:sp>
      <p:sp>
        <p:nvSpPr>
          <p:cNvPr id="9" name="Line 11"/>
          <p:cNvSpPr>
            <a:spLocks noChangeShapeType="1"/>
          </p:cNvSpPr>
          <p:nvPr/>
        </p:nvSpPr>
        <p:spPr bwMode="auto">
          <a:xfrm flipH="1">
            <a:off x="6196144" y="2901194"/>
            <a:ext cx="1409" cy="929780"/>
          </a:xfrm>
          <a:prstGeom prst="line">
            <a:avLst/>
          </a:prstGeom>
          <a:noFill/>
          <a:ln w="28575">
            <a:solidFill>
              <a:srgbClr val="51626F"/>
            </a:solidFill>
            <a:round/>
            <a:headEnd/>
            <a:tailEnd/>
          </a:ln>
          <a:effectLst/>
        </p:spPr>
        <p:txBody>
          <a:bodyPr wrap="none" anchor="ctr"/>
          <a:lstStyle/>
          <a:p>
            <a:endParaRPr lang="en-US"/>
          </a:p>
        </p:txBody>
      </p:sp>
      <p:sp>
        <p:nvSpPr>
          <p:cNvPr id="10" name="Line 12"/>
          <p:cNvSpPr>
            <a:spLocks noChangeShapeType="1"/>
          </p:cNvSpPr>
          <p:nvPr/>
        </p:nvSpPr>
        <p:spPr bwMode="auto">
          <a:xfrm>
            <a:off x="5222837" y="2411314"/>
            <a:ext cx="659569" cy="5914"/>
          </a:xfrm>
          <a:prstGeom prst="line">
            <a:avLst/>
          </a:prstGeom>
          <a:noFill/>
          <a:ln w="28575">
            <a:solidFill>
              <a:schemeClr val="tx1"/>
            </a:solidFill>
            <a:round/>
            <a:headEnd/>
            <a:tailEnd/>
          </a:ln>
          <a:effectLst/>
        </p:spPr>
        <p:txBody>
          <a:bodyPr wrap="none" anchor="ctr"/>
          <a:lstStyle/>
          <a:p>
            <a:endParaRPr lang="en-US"/>
          </a:p>
        </p:txBody>
      </p:sp>
      <p:sp>
        <p:nvSpPr>
          <p:cNvPr id="11" name="Rectangle 18"/>
          <p:cNvSpPr>
            <a:spLocks noChangeArrowheads="1"/>
          </p:cNvSpPr>
          <p:nvPr/>
        </p:nvSpPr>
        <p:spPr bwMode="auto">
          <a:xfrm>
            <a:off x="5069364" y="2328420"/>
            <a:ext cx="152400" cy="152400"/>
          </a:xfrm>
          <a:prstGeom prst="rect">
            <a:avLst/>
          </a:prstGeom>
          <a:noFill/>
          <a:ln w="28575">
            <a:solidFill>
              <a:schemeClr val="tx1"/>
            </a:solidFill>
            <a:miter lim="800000"/>
            <a:headEnd/>
            <a:tailEnd/>
          </a:ln>
          <a:effectLst/>
        </p:spPr>
        <p:txBody>
          <a:bodyPr wrap="none" anchor="ctr"/>
          <a:lstStyle/>
          <a:p>
            <a:endParaRPr lang="en-US"/>
          </a:p>
        </p:txBody>
      </p:sp>
      <p:sp>
        <p:nvSpPr>
          <p:cNvPr id="12" name="Line 19"/>
          <p:cNvSpPr>
            <a:spLocks noChangeShapeType="1"/>
          </p:cNvSpPr>
          <p:nvPr/>
        </p:nvSpPr>
        <p:spPr bwMode="auto">
          <a:xfrm flipH="1" flipV="1">
            <a:off x="7482829" y="2537021"/>
            <a:ext cx="8013" cy="836360"/>
          </a:xfrm>
          <a:prstGeom prst="line">
            <a:avLst/>
          </a:prstGeom>
          <a:noFill/>
          <a:ln w="28575">
            <a:solidFill>
              <a:srgbClr val="51626F"/>
            </a:solidFill>
            <a:round/>
            <a:headEnd/>
            <a:tailEnd/>
          </a:ln>
          <a:effectLst/>
        </p:spPr>
        <p:txBody>
          <a:bodyPr wrap="none" anchor="ctr"/>
          <a:lstStyle/>
          <a:p>
            <a:endParaRPr lang="en-US"/>
          </a:p>
        </p:txBody>
      </p:sp>
      <p:sp>
        <p:nvSpPr>
          <p:cNvPr id="13" name="Line 20"/>
          <p:cNvSpPr>
            <a:spLocks noChangeShapeType="1"/>
          </p:cNvSpPr>
          <p:nvPr/>
        </p:nvSpPr>
        <p:spPr bwMode="auto">
          <a:xfrm flipV="1">
            <a:off x="1843145" y="2896640"/>
            <a:ext cx="5666676" cy="4125"/>
          </a:xfrm>
          <a:prstGeom prst="line">
            <a:avLst/>
          </a:prstGeom>
          <a:noFill/>
          <a:ln w="28575">
            <a:solidFill>
              <a:srgbClr val="51626F"/>
            </a:solidFill>
            <a:round/>
            <a:headEnd/>
            <a:tailEnd/>
          </a:ln>
          <a:effectLst/>
        </p:spPr>
        <p:txBody>
          <a:bodyPr wrap="none" anchor="ctr"/>
          <a:lstStyle/>
          <a:p>
            <a:endParaRPr lang="en-US"/>
          </a:p>
        </p:txBody>
      </p:sp>
      <p:sp>
        <p:nvSpPr>
          <p:cNvPr id="14" name="Line 21"/>
          <p:cNvSpPr>
            <a:spLocks noChangeShapeType="1"/>
          </p:cNvSpPr>
          <p:nvPr/>
        </p:nvSpPr>
        <p:spPr bwMode="auto">
          <a:xfrm flipH="1" flipV="1">
            <a:off x="4321118" y="2405011"/>
            <a:ext cx="738963" cy="5866"/>
          </a:xfrm>
          <a:prstGeom prst="line">
            <a:avLst/>
          </a:prstGeom>
          <a:noFill/>
          <a:ln w="28575">
            <a:solidFill>
              <a:schemeClr val="tx1"/>
            </a:solidFill>
            <a:round/>
            <a:headEnd/>
            <a:tailEnd/>
          </a:ln>
          <a:effectLst/>
        </p:spPr>
        <p:txBody>
          <a:bodyPr wrap="none" anchor="ctr"/>
          <a:lstStyle/>
          <a:p>
            <a:endParaRPr lang="en-US"/>
          </a:p>
        </p:txBody>
      </p:sp>
      <p:sp>
        <p:nvSpPr>
          <p:cNvPr id="15" name="Rectangle 22"/>
          <p:cNvSpPr>
            <a:spLocks noChangeArrowheads="1"/>
          </p:cNvSpPr>
          <p:nvPr/>
        </p:nvSpPr>
        <p:spPr bwMode="auto">
          <a:xfrm>
            <a:off x="5442716" y="3070495"/>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7" name="Rectangle 26"/>
          <p:cNvSpPr>
            <a:spLocks noChangeArrowheads="1"/>
          </p:cNvSpPr>
          <p:nvPr/>
        </p:nvSpPr>
        <p:spPr bwMode="auto">
          <a:xfrm>
            <a:off x="4506034" y="2816413"/>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8" name="Rectangle 27"/>
          <p:cNvSpPr>
            <a:spLocks noChangeArrowheads="1"/>
          </p:cNvSpPr>
          <p:nvPr/>
        </p:nvSpPr>
        <p:spPr bwMode="auto">
          <a:xfrm>
            <a:off x="6137867" y="3082767"/>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21" name="Text Box 30"/>
          <p:cNvSpPr txBox="1">
            <a:spLocks noChangeArrowheads="1"/>
          </p:cNvSpPr>
          <p:nvPr/>
        </p:nvSpPr>
        <p:spPr bwMode="auto">
          <a:xfrm>
            <a:off x="3992762" y="3031011"/>
            <a:ext cx="1650711" cy="461665"/>
          </a:xfrm>
          <a:prstGeom prst="rect">
            <a:avLst/>
          </a:prstGeom>
          <a:noFill/>
          <a:ln w="19050">
            <a:noFill/>
            <a:miter lim="800000"/>
            <a:headEnd/>
            <a:tailEnd/>
          </a:ln>
          <a:effectLst/>
        </p:spPr>
        <p:txBody>
          <a:bodyPr wrap="square" anchor="ctr">
            <a:spAutoFit/>
          </a:bodyPr>
          <a:lstStyle/>
          <a:p>
            <a:pPr algn="ctr"/>
            <a:r>
              <a:rPr lang="en-US" sz="1200" i="1" u="none" dirty="0">
                <a:solidFill>
                  <a:schemeClr val="tx1"/>
                </a:solidFill>
              </a:rPr>
              <a:t>Current Limiting Reactor</a:t>
            </a:r>
          </a:p>
        </p:txBody>
      </p:sp>
      <p:grpSp>
        <p:nvGrpSpPr>
          <p:cNvPr id="22" name="Group 31"/>
          <p:cNvGrpSpPr>
            <a:grpSpLocks/>
          </p:cNvGrpSpPr>
          <p:nvPr/>
        </p:nvGrpSpPr>
        <p:grpSpPr bwMode="auto">
          <a:xfrm rot="16200000">
            <a:off x="5616536" y="4026937"/>
            <a:ext cx="381000" cy="228600"/>
            <a:chOff x="4080" y="720"/>
            <a:chExt cx="240" cy="144"/>
          </a:xfrm>
        </p:grpSpPr>
        <p:sp>
          <p:nvSpPr>
            <p:cNvPr id="57" name="Oval 32"/>
            <p:cNvSpPr>
              <a:spLocks noChangeArrowheads="1"/>
            </p:cNvSpPr>
            <p:nvPr/>
          </p:nvSpPr>
          <p:spPr bwMode="auto">
            <a:xfrm>
              <a:off x="4080" y="720"/>
              <a:ext cx="96" cy="144"/>
            </a:xfrm>
            <a:prstGeom prst="ellipse">
              <a:avLst/>
            </a:prstGeom>
            <a:noFill/>
            <a:ln w="28575">
              <a:noFill/>
              <a:round/>
              <a:headEnd/>
              <a:tailEnd/>
            </a:ln>
            <a:effectLst/>
          </p:spPr>
          <p:txBody>
            <a:bodyPr wrap="none" anchor="ctr"/>
            <a:lstStyle/>
            <a:p>
              <a:endParaRPr lang="en-US"/>
            </a:p>
          </p:txBody>
        </p:sp>
        <p:sp>
          <p:nvSpPr>
            <p:cNvPr id="58" name="Oval 33"/>
            <p:cNvSpPr>
              <a:spLocks noChangeArrowheads="1"/>
            </p:cNvSpPr>
            <p:nvPr/>
          </p:nvSpPr>
          <p:spPr bwMode="auto">
            <a:xfrm>
              <a:off x="4224" y="720"/>
              <a:ext cx="96" cy="144"/>
            </a:xfrm>
            <a:prstGeom prst="ellipse">
              <a:avLst/>
            </a:prstGeom>
            <a:noFill/>
            <a:ln w="28575">
              <a:noFill/>
              <a:round/>
              <a:headEnd/>
              <a:tailEnd/>
            </a:ln>
            <a:effectLst/>
          </p:spPr>
          <p:txBody>
            <a:bodyPr wrap="none" anchor="ctr"/>
            <a:lstStyle/>
            <a:p>
              <a:endParaRPr lang="en-US"/>
            </a:p>
          </p:txBody>
        </p:sp>
        <p:sp>
          <p:nvSpPr>
            <p:cNvPr id="59" name="Oval 34"/>
            <p:cNvSpPr>
              <a:spLocks noChangeArrowheads="1"/>
            </p:cNvSpPr>
            <p:nvPr/>
          </p:nvSpPr>
          <p:spPr bwMode="auto">
            <a:xfrm>
              <a:off x="4176" y="720"/>
              <a:ext cx="96" cy="144"/>
            </a:xfrm>
            <a:prstGeom prst="ellipse">
              <a:avLst/>
            </a:prstGeom>
            <a:noFill/>
            <a:ln w="28575">
              <a:noFill/>
              <a:round/>
              <a:headEnd/>
              <a:tailEnd/>
            </a:ln>
            <a:effectLst/>
          </p:spPr>
          <p:txBody>
            <a:bodyPr wrap="none" anchor="ctr"/>
            <a:lstStyle/>
            <a:p>
              <a:endParaRPr lang="en-US"/>
            </a:p>
          </p:txBody>
        </p:sp>
        <p:sp>
          <p:nvSpPr>
            <p:cNvPr id="60" name="Oval 35"/>
            <p:cNvSpPr>
              <a:spLocks noChangeArrowheads="1"/>
            </p:cNvSpPr>
            <p:nvPr/>
          </p:nvSpPr>
          <p:spPr bwMode="auto">
            <a:xfrm>
              <a:off x="4128" y="720"/>
              <a:ext cx="96" cy="144"/>
            </a:xfrm>
            <a:prstGeom prst="ellipse">
              <a:avLst/>
            </a:prstGeom>
            <a:noFill/>
            <a:ln w="28575">
              <a:noFill/>
              <a:round/>
              <a:headEnd/>
              <a:tailEnd/>
            </a:ln>
            <a:effectLst/>
          </p:spPr>
          <p:txBody>
            <a:bodyPr wrap="none" anchor="ctr"/>
            <a:lstStyle/>
            <a:p>
              <a:endParaRPr lang="en-US"/>
            </a:p>
          </p:txBody>
        </p:sp>
      </p:grpSp>
      <p:grpSp>
        <p:nvGrpSpPr>
          <p:cNvPr id="23" name="Group 36"/>
          <p:cNvGrpSpPr>
            <a:grpSpLocks/>
          </p:cNvGrpSpPr>
          <p:nvPr/>
        </p:nvGrpSpPr>
        <p:grpSpPr bwMode="auto">
          <a:xfrm>
            <a:off x="4958664" y="2778313"/>
            <a:ext cx="381000" cy="228600"/>
            <a:chOff x="4080" y="720"/>
            <a:chExt cx="240" cy="144"/>
          </a:xfrm>
        </p:grpSpPr>
        <p:sp>
          <p:nvSpPr>
            <p:cNvPr id="53" name="Oval 3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54" name="Oval 3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55" name="Oval 3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56" name="Oval 4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24" name="Text Box 41"/>
          <p:cNvSpPr txBox="1">
            <a:spLocks noChangeArrowheads="1"/>
          </p:cNvSpPr>
          <p:nvPr/>
        </p:nvSpPr>
        <p:spPr bwMode="auto">
          <a:xfrm>
            <a:off x="4528676" y="2065830"/>
            <a:ext cx="1367170" cy="276999"/>
          </a:xfrm>
          <a:prstGeom prst="rect">
            <a:avLst/>
          </a:prstGeom>
          <a:noFill/>
          <a:ln w="28575">
            <a:noFill/>
            <a:miter lim="800000"/>
            <a:headEnd/>
            <a:tailEnd/>
          </a:ln>
          <a:effectLst/>
        </p:spPr>
        <p:txBody>
          <a:bodyPr wrap="none" anchor="ctr">
            <a:spAutoFit/>
          </a:bodyPr>
          <a:lstStyle/>
          <a:p>
            <a:pPr algn="ctr"/>
            <a:r>
              <a:rPr lang="en-US" sz="1200" i="0" u="none" dirty="0">
                <a:solidFill>
                  <a:schemeClr val="tx1"/>
                </a:solidFill>
              </a:rPr>
              <a:t>N.O.</a:t>
            </a:r>
            <a:r>
              <a:rPr lang="en-US" sz="1200" dirty="0"/>
              <a:t> </a:t>
            </a:r>
            <a:r>
              <a:rPr lang="en-US" sz="1200" i="0" u="none" dirty="0">
                <a:solidFill>
                  <a:schemeClr val="tx1"/>
                </a:solidFill>
              </a:rPr>
              <a:t>Bypass Switch</a:t>
            </a:r>
          </a:p>
        </p:txBody>
      </p:sp>
      <p:sp>
        <p:nvSpPr>
          <p:cNvPr id="26" name="Line 43"/>
          <p:cNvSpPr>
            <a:spLocks noChangeShapeType="1"/>
          </p:cNvSpPr>
          <p:nvPr/>
        </p:nvSpPr>
        <p:spPr bwMode="auto">
          <a:xfrm flipV="1">
            <a:off x="7473911" y="3163604"/>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27" name="Rectangle 44"/>
          <p:cNvSpPr>
            <a:spLocks noChangeArrowheads="1"/>
          </p:cNvSpPr>
          <p:nvPr/>
        </p:nvSpPr>
        <p:spPr bwMode="auto">
          <a:xfrm>
            <a:off x="7609127" y="309745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28" name="Text Box 45"/>
          <p:cNvSpPr txBox="1">
            <a:spLocks noChangeArrowheads="1"/>
          </p:cNvSpPr>
          <p:nvPr/>
        </p:nvSpPr>
        <p:spPr bwMode="auto">
          <a:xfrm>
            <a:off x="7568404" y="2039183"/>
            <a:ext cx="795987" cy="461665"/>
          </a:xfrm>
          <a:prstGeom prst="rect">
            <a:avLst/>
          </a:prstGeom>
          <a:noFill/>
          <a:ln w="28575">
            <a:noFill/>
            <a:miter lim="800000"/>
            <a:headEnd/>
            <a:tailEnd/>
          </a:ln>
          <a:effectLst/>
        </p:spPr>
        <p:txBody>
          <a:bodyPr wrap="none" anchor="ctr">
            <a:spAutoFit/>
          </a:bodyPr>
          <a:lstStyle/>
          <a:p>
            <a:pPr algn="ctr"/>
            <a:r>
              <a:rPr lang="en-US" sz="1200" i="0" u="none" dirty="0">
                <a:solidFill>
                  <a:srgbClr val="FF0000"/>
                </a:solidFill>
              </a:rPr>
              <a:t>Protected</a:t>
            </a:r>
          </a:p>
          <a:p>
            <a:pPr algn="ctr"/>
            <a:r>
              <a:rPr lang="en-US" sz="1200" i="0" u="none" dirty="0">
                <a:solidFill>
                  <a:srgbClr val="FF0000"/>
                </a:solidFill>
              </a:rPr>
              <a:t>Loads</a:t>
            </a:r>
          </a:p>
        </p:txBody>
      </p:sp>
      <p:sp>
        <p:nvSpPr>
          <p:cNvPr id="29" name="Line 46"/>
          <p:cNvSpPr>
            <a:spLocks noChangeShapeType="1"/>
          </p:cNvSpPr>
          <p:nvPr/>
        </p:nvSpPr>
        <p:spPr bwMode="auto">
          <a:xfrm>
            <a:off x="1852553" y="2597780"/>
            <a:ext cx="0" cy="721014"/>
          </a:xfrm>
          <a:prstGeom prst="line">
            <a:avLst/>
          </a:prstGeom>
          <a:noFill/>
          <a:ln w="28575">
            <a:solidFill>
              <a:srgbClr val="51626F"/>
            </a:solidFill>
            <a:round/>
            <a:headEnd/>
            <a:tailEnd/>
          </a:ln>
          <a:effectLst/>
        </p:spPr>
        <p:txBody>
          <a:bodyPr wrap="none" anchor="ctr"/>
          <a:lstStyle/>
          <a:p>
            <a:endParaRPr lang="en-US">
              <a:ln>
                <a:solidFill>
                  <a:srgbClr val="51626F"/>
                </a:solidFill>
              </a:ln>
            </a:endParaRPr>
          </a:p>
        </p:txBody>
      </p:sp>
      <p:sp>
        <p:nvSpPr>
          <p:cNvPr id="30" name="Text Box 47"/>
          <p:cNvSpPr txBox="1">
            <a:spLocks noChangeArrowheads="1"/>
          </p:cNvSpPr>
          <p:nvPr/>
        </p:nvSpPr>
        <p:spPr bwMode="auto">
          <a:xfrm>
            <a:off x="838947" y="2509966"/>
            <a:ext cx="1118649" cy="646331"/>
          </a:xfrm>
          <a:prstGeom prst="rect">
            <a:avLst/>
          </a:prstGeom>
          <a:noFill/>
          <a:ln w="28575">
            <a:noFill/>
            <a:miter lim="800000"/>
            <a:headEnd/>
            <a:tailEnd/>
          </a:ln>
          <a:effectLst/>
        </p:spPr>
        <p:txBody>
          <a:bodyPr wrap="square" anchor="ctr">
            <a:spAutoFit/>
          </a:bodyPr>
          <a:lstStyle/>
          <a:p>
            <a:pPr algn="ctr"/>
            <a:r>
              <a:rPr lang="en-US" sz="1200" i="0" u="none" dirty="0">
                <a:solidFill>
                  <a:schemeClr val="tx1"/>
                </a:solidFill>
              </a:rPr>
              <a:t>Utility </a:t>
            </a:r>
          </a:p>
          <a:p>
            <a:pPr algn="ctr"/>
            <a:r>
              <a:rPr lang="en-US" sz="1200" i="0" u="none" dirty="0">
                <a:solidFill>
                  <a:schemeClr val="tx1"/>
                </a:solidFill>
              </a:rPr>
              <a:t>Transmission Source</a:t>
            </a:r>
          </a:p>
        </p:txBody>
      </p:sp>
      <p:grpSp>
        <p:nvGrpSpPr>
          <p:cNvPr id="31" name="Group 48"/>
          <p:cNvGrpSpPr>
            <a:grpSpLocks/>
          </p:cNvGrpSpPr>
          <p:nvPr/>
        </p:nvGrpSpPr>
        <p:grpSpPr bwMode="auto">
          <a:xfrm rot="16200000" flipH="1">
            <a:off x="2097234" y="2788280"/>
            <a:ext cx="304800" cy="228600"/>
            <a:chOff x="528" y="1536"/>
            <a:chExt cx="192" cy="144"/>
          </a:xfrm>
        </p:grpSpPr>
        <p:sp>
          <p:nvSpPr>
            <p:cNvPr id="49" name="Line 49"/>
            <p:cNvSpPr>
              <a:spLocks noChangeShapeType="1"/>
            </p:cNvSpPr>
            <p:nvPr/>
          </p:nvSpPr>
          <p:spPr bwMode="auto">
            <a:xfrm>
              <a:off x="528" y="1536"/>
              <a:ext cx="48" cy="144"/>
            </a:xfrm>
            <a:prstGeom prst="line">
              <a:avLst/>
            </a:prstGeom>
            <a:noFill/>
            <a:ln w="28575">
              <a:solidFill>
                <a:schemeClr val="tx1"/>
              </a:solidFill>
              <a:round/>
              <a:headEnd/>
              <a:tailEnd/>
            </a:ln>
            <a:effectLst/>
          </p:spPr>
          <p:txBody>
            <a:bodyPr wrap="none" anchor="ctr"/>
            <a:lstStyle/>
            <a:p>
              <a:endParaRPr lang="en-US"/>
            </a:p>
          </p:txBody>
        </p:sp>
        <p:sp>
          <p:nvSpPr>
            <p:cNvPr id="50" name="Line 50"/>
            <p:cNvSpPr>
              <a:spLocks noChangeShapeType="1"/>
            </p:cNvSpPr>
            <p:nvPr/>
          </p:nvSpPr>
          <p:spPr bwMode="auto">
            <a:xfrm>
              <a:off x="624" y="1536"/>
              <a:ext cx="48" cy="144"/>
            </a:xfrm>
            <a:prstGeom prst="line">
              <a:avLst/>
            </a:prstGeom>
            <a:noFill/>
            <a:ln w="28575">
              <a:solidFill>
                <a:schemeClr val="tx1"/>
              </a:solidFill>
              <a:round/>
              <a:headEnd/>
              <a:tailEnd/>
            </a:ln>
            <a:effectLst/>
          </p:spPr>
          <p:txBody>
            <a:bodyPr wrap="none" anchor="ctr"/>
            <a:lstStyle/>
            <a:p>
              <a:endParaRPr lang="en-US"/>
            </a:p>
          </p:txBody>
        </p:sp>
        <p:sp>
          <p:nvSpPr>
            <p:cNvPr id="51" name="Line 51"/>
            <p:cNvSpPr>
              <a:spLocks noChangeShapeType="1"/>
            </p:cNvSpPr>
            <p:nvPr/>
          </p:nvSpPr>
          <p:spPr bwMode="auto">
            <a:xfrm flipH="1">
              <a:off x="672" y="1536"/>
              <a:ext cx="48" cy="144"/>
            </a:xfrm>
            <a:prstGeom prst="line">
              <a:avLst/>
            </a:prstGeom>
            <a:noFill/>
            <a:ln w="28575">
              <a:solidFill>
                <a:schemeClr val="tx1"/>
              </a:solidFill>
              <a:round/>
              <a:headEnd/>
              <a:tailEnd/>
            </a:ln>
            <a:effectLst/>
          </p:spPr>
          <p:txBody>
            <a:bodyPr wrap="none" anchor="ctr"/>
            <a:lstStyle/>
            <a:p>
              <a:endParaRPr lang="en-US"/>
            </a:p>
          </p:txBody>
        </p:sp>
        <p:sp>
          <p:nvSpPr>
            <p:cNvPr id="52" name="Line 52"/>
            <p:cNvSpPr>
              <a:spLocks noChangeShapeType="1"/>
            </p:cNvSpPr>
            <p:nvPr/>
          </p:nvSpPr>
          <p:spPr bwMode="auto">
            <a:xfrm flipH="1">
              <a:off x="576" y="1536"/>
              <a:ext cx="48" cy="144"/>
            </a:xfrm>
            <a:prstGeom prst="line">
              <a:avLst/>
            </a:prstGeom>
            <a:noFill/>
            <a:ln w="28575">
              <a:solidFill>
                <a:schemeClr val="tx1"/>
              </a:solidFill>
              <a:round/>
              <a:headEnd/>
              <a:tailEnd/>
            </a:ln>
            <a:effectLst/>
          </p:spPr>
          <p:txBody>
            <a:bodyPr wrap="none" anchor="ctr"/>
            <a:lstStyle/>
            <a:p>
              <a:endParaRPr lang="en-US"/>
            </a:p>
          </p:txBody>
        </p:sp>
      </p:grpSp>
      <p:grpSp>
        <p:nvGrpSpPr>
          <p:cNvPr id="66" name="Group 65"/>
          <p:cNvGrpSpPr/>
          <p:nvPr/>
        </p:nvGrpSpPr>
        <p:grpSpPr>
          <a:xfrm rot="10800000">
            <a:off x="6108661" y="3880400"/>
            <a:ext cx="243674" cy="73955"/>
            <a:chOff x="4611329" y="1625670"/>
            <a:chExt cx="538484" cy="152400"/>
          </a:xfrm>
        </p:grpSpPr>
        <p:sp>
          <p:nvSpPr>
            <p:cNvPr id="47" name="Arc 56"/>
            <p:cNvSpPr>
              <a:spLocks/>
            </p:cNvSpPr>
            <p:nvPr/>
          </p:nvSpPr>
          <p:spPr bwMode="auto">
            <a:xfrm flipH="1" flipV="1">
              <a:off x="4611329"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sp>
          <p:nvSpPr>
            <p:cNvPr id="48" name="Arc 57"/>
            <p:cNvSpPr>
              <a:spLocks/>
            </p:cNvSpPr>
            <p:nvPr/>
          </p:nvSpPr>
          <p:spPr bwMode="auto">
            <a:xfrm flipV="1">
              <a:off x="4875493"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grpSp>
      <p:sp>
        <p:nvSpPr>
          <p:cNvPr id="45" name="Line 58"/>
          <p:cNvSpPr>
            <a:spLocks noChangeShapeType="1"/>
          </p:cNvSpPr>
          <p:nvPr/>
        </p:nvSpPr>
        <p:spPr bwMode="auto">
          <a:xfrm>
            <a:off x="6095576" y="3830976"/>
            <a:ext cx="256759" cy="0"/>
          </a:xfrm>
          <a:prstGeom prst="line">
            <a:avLst/>
          </a:prstGeom>
          <a:noFill/>
          <a:ln w="28575">
            <a:solidFill>
              <a:schemeClr val="tx1"/>
            </a:solidFill>
            <a:round/>
            <a:headEnd/>
            <a:tailEnd/>
          </a:ln>
          <a:effectLst/>
        </p:spPr>
        <p:txBody>
          <a:bodyPr wrap="none" anchor="ctr"/>
          <a:lstStyle/>
          <a:p>
            <a:endParaRPr lang="en-US"/>
          </a:p>
        </p:txBody>
      </p:sp>
      <p:sp>
        <p:nvSpPr>
          <p:cNvPr id="33" name="Text Box 60"/>
          <p:cNvSpPr txBox="1">
            <a:spLocks noChangeArrowheads="1"/>
          </p:cNvSpPr>
          <p:nvPr/>
        </p:nvSpPr>
        <p:spPr bwMode="auto">
          <a:xfrm>
            <a:off x="5926761" y="3993827"/>
            <a:ext cx="1174104" cy="461665"/>
          </a:xfrm>
          <a:prstGeom prst="rect">
            <a:avLst/>
          </a:prstGeom>
          <a:noFill/>
          <a:ln w="28575">
            <a:noFill/>
            <a:miter lim="800000"/>
            <a:headEnd/>
            <a:tailEnd/>
          </a:ln>
          <a:effectLst/>
        </p:spPr>
        <p:txBody>
          <a:bodyPr wrap="none">
            <a:spAutoFit/>
          </a:bodyPr>
          <a:lstStyle/>
          <a:p>
            <a:r>
              <a:rPr lang="en-US" sz="1200" i="0" u="none" dirty="0">
                <a:solidFill>
                  <a:schemeClr val="tx1"/>
                </a:solidFill>
              </a:rPr>
              <a:t>Power Factor</a:t>
            </a:r>
          </a:p>
          <a:p>
            <a:r>
              <a:rPr lang="en-US" sz="1200" i="0" u="none" dirty="0">
                <a:solidFill>
                  <a:schemeClr val="tx1"/>
                </a:solidFill>
              </a:rPr>
              <a:t>Correction Caps</a:t>
            </a:r>
          </a:p>
        </p:txBody>
      </p:sp>
      <p:sp>
        <p:nvSpPr>
          <p:cNvPr id="34" name="Rectangle 61"/>
          <p:cNvSpPr>
            <a:spLocks noChangeArrowheads="1"/>
          </p:cNvSpPr>
          <p:nvPr/>
        </p:nvSpPr>
        <p:spPr bwMode="auto">
          <a:xfrm>
            <a:off x="3706472" y="3854812"/>
            <a:ext cx="2209800" cy="813218"/>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35" name="Text Box 62"/>
          <p:cNvSpPr txBox="1">
            <a:spLocks noChangeArrowheads="1"/>
          </p:cNvSpPr>
          <p:nvPr/>
        </p:nvSpPr>
        <p:spPr bwMode="auto">
          <a:xfrm>
            <a:off x="3713218" y="3906814"/>
            <a:ext cx="2209800" cy="646331"/>
          </a:xfrm>
          <a:prstGeom prst="rect">
            <a:avLst/>
          </a:prstGeom>
          <a:noFill/>
          <a:ln w="28575">
            <a:noFill/>
            <a:miter lim="800000"/>
            <a:headEnd/>
            <a:tailEnd/>
          </a:ln>
          <a:effectLst/>
        </p:spPr>
        <p:txBody>
          <a:bodyPr wrap="square" anchor="ctr">
            <a:spAutoFit/>
          </a:bodyPr>
          <a:lstStyle/>
          <a:p>
            <a:pPr algn="ctr"/>
            <a:r>
              <a:rPr lang="en-US" i="0" u="none" dirty="0">
                <a:solidFill>
                  <a:schemeClr val="bg1"/>
                </a:solidFill>
              </a:rPr>
              <a:t>D-VAR® STATCOM Units</a:t>
            </a:r>
          </a:p>
        </p:txBody>
      </p:sp>
      <p:grpSp>
        <p:nvGrpSpPr>
          <p:cNvPr id="36" name="Group 66"/>
          <p:cNvGrpSpPr>
            <a:grpSpLocks/>
          </p:cNvGrpSpPr>
          <p:nvPr/>
        </p:nvGrpSpPr>
        <p:grpSpPr bwMode="auto">
          <a:xfrm rot="16200000">
            <a:off x="6044610" y="3425869"/>
            <a:ext cx="304800" cy="152400"/>
            <a:chOff x="4080" y="720"/>
            <a:chExt cx="240" cy="144"/>
          </a:xfrm>
        </p:grpSpPr>
        <p:sp>
          <p:nvSpPr>
            <p:cNvPr id="40" name="Oval 6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41" name="Oval 6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42" name="Oval 6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43" name="Oval 7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37" name="Line 73"/>
          <p:cNvSpPr>
            <a:spLocks noChangeShapeType="1"/>
          </p:cNvSpPr>
          <p:nvPr/>
        </p:nvSpPr>
        <p:spPr bwMode="auto">
          <a:xfrm flipV="1">
            <a:off x="7509821" y="2885845"/>
            <a:ext cx="938877" cy="14374"/>
          </a:xfrm>
          <a:prstGeom prst="line">
            <a:avLst/>
          </a:prstGeom>
          <a:noFill/>
          <a:ln w="28575">
            <a:solidFill>
              <a:srgbClr val="51626F"/>
            </a:solidFill>
            <a:round/>
            <a:headEnd/>
            <a:tailEnd type="triangle" w="med" len="med"/>
          </a:ln>
          <a:effectLst/>
        </p:spPr>
        <p:txBody>
          <a:bodyPr wrap="none" anchor="ctr"/>
          <a:lstStyle/>
          <a:p>
            <a:endParaRPr lang="en-US"/>
          </a:p>
        </p:txBody>
      </p:sp>
      <p:sp>
        <p:nvSpPr>
          <p:cNvPr id="38" name="Rectangle 74"/>
          <p:cNvSpPr>
            <a:spLocks noChangeArrowheads="1"/>
          </p:cNvSpPr>
          <p:nvPr/>
        </p:nvSpPr>
        <p:spPr bwMode="auto">
          <a:xfrm>
            <a:off x="7600533" y="2833132"/>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39" name="Line 19"/>
          <p:cNvSpPr>
            <a:spLocks noChangeShapeType="1"/>
          </p:cNvSpPr>
          <p:nvPr/>
        </p:nvSpPr>
        <p:spPr bwMode="auto">
          <a:xfrm flipH="1" flipV="1">
            <a:off x="4317093" y="2411314"/>
            <a:ext cx="12809" cy="498996"/>
          </a:xfrm>
          <a:prstGeom prst="line">
            <a:avLst/>
          </a:prstGeom>
          <a:noFill/>
          <a:ln w="28575">
            <a:solidFill>
              <a:schemeClr val="tx1"/>
            </a:solidFill>
            <a:round/>
            <a:headEnd/>
            <a:tailEnd/>
          </a:ln>
          <a:effectLst/>
        </p:spPr>
        <p:txBody>
          <a:bodyPr wrap="none" anchor="ctr"/>
          <a:lstStyle/>
          <a:p>
            <a:endParaRPr lang="en-US"/>
          </a:p>
        </p:txBody>
      </p:sp>
      <p:sp>
        <p:nvSpPr>
          <p:cNvPr id="65" name="Rectangle 71"/>
          <p:cNvSpPr>
            <a:spLocks noChangeArrowheads="1"/>
          </p:cNvSpPr>
          <p:nvPr/>
        </p:nvSpPr>
        <p:spPr bwMode="auto">
          <a:xfrm>
            <a:off x="747395" y="4983775"/>
            <a:ext cx="7219003" cy="1439718"/>
          </a:xfrm>
          <a:prstGeom prst="rect">
            <a:avLst/>
          </a:prstGeom>
          <a:noFill/>
          <a:ln w="9525">
            <a:noFill/>
            <a:miter lim="800000"/>
            <a:headEnd/>
            <a:tailEnd/>
          </a:ln>
          <a:effectLst/>
        </p:spPr>
        <p:txBody>
          <a:bodyPr/>
          <a:lstStyle/>
          <a:p>
            <a:pPr marL="285750" indent="-285750" eaLnBrk="1" hangingPunct="1">
              <a:spcBef>
                <a:spcPct val="40000"/>
              </a:spcBef>
              <a:buClr>
                <a:srgbClr val="00A0E3"/>
              </a:buClr>
              <a:buFont typeface="Arial" pitchFamily="34" charset="0"/>
              <a:buChar char="•"/>
            </a:pPr>
            <a:r>
              <a:rPr lang="en-US" sz="1600" b="0" u="none" dirty="0">
                <a:solidFill>
                  <a:schemeClr val="tx1"/>
                </a:solidFill>
              </a:rPr>
              <a:t>D-VAR STATCOM Units with step-up transformers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Power factor correction caps (harmonic filters)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Current Limiting Reactors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MV breakers and reactor disconnect switches</a:t>
            </a:r>
          </a:p>
        </p:txBody>
      </p:sp>
      <p:sp>
        <p:nvSpPr>
          <p:cNvPr id="67" name="Title 2"/>
          <p:cNvSpPr txBox="1">
            <a:spLocks/>
          </p:cNvSpPr>
          <p:nvPr/>
        </p:nvSpPr>
        <p:spPr>
          <a:xfrm>
            <a:off x="838947" y="337816"/>
            <a:ext cx="7047273" cy="728984"/>
          </a:xfrm>
          <a:prstGeom prst="rect">
            <a:avLst/>
          </a:prstGeom>
        </p:spPr>
        <p:txBody>
          <a:bodyPr vert="horz" lIns="0" tIns="0" rIns="0" bIns="0" rtlCol="0" anchor="t" anchorCtr="0">
            <a:normAutofit fontScale="92500"/>
          </a:bodyPr>
          <a:lstStyle>
            <a:lvl1pPr algn="l" defTabSz="914400" rtl="0" eaLnBrk="1" latinLnBrk="0" hangingPunct="1">
              <a:spcBef>
                <a:spcPct val="0"/>
              </a:spcBef>
              <a:buNone/>
              <a:defRPr sz="3800" kern="1200" spc="-30" baseline="0">
                <a:solidFill>
                  <a:schemeClr val="accent1"/>
                </a:solidFill>
                <a:latin typeface="+mj-lt"/>
                <a:ea typeface="+mj-ea"/>
                <a:cs typeface="+mj-cs"/>
              </a:defRPr>
            </a:lvl1pPr>
          </a:lstStyle>
          <a:p>
            <a:r>
              <a:rPr lang="en-US" sz="3200" dirty="0"/>
              <a:t>The AMSC PQ-IVR® System: Key Components </a:t>
            </a:r>
          </a:p>
        </p:txBody>
      </p:sp>
      <p:sp>
        <p:nvSpPr>
          <p:cNvPr id="68" name="Title 4"/>
          <p:cNvSpPr>
            <a:spLocks noGrp="1"/>
          </p:cNvSpPr>
          <p:nvPr>
            <p:ph type="title"/>
          </p:nvPr>
        </p:nvSpPr>
        <p:spPr>
          <a:xfrm>
            <a:off x="714254" y="1018475"/>
            <a:ext cx="7302319" cy="520001"/>
          </a:xfrm>
        </p:spPr>
        <p:txBody>
          <a:bodyPr>
            <a:noAutofit/>
          </a:bodyPr>
          <a:lstStyle/>
          <a:p>
            <a:br>
              <a:rPr lang="en-US" sz="2400" dirty="0"/>
            </a:br>
            <a:endParaRPr lang="en-US" sz="2400" dirty="0"/>
          </a:p>
        </p:txBody>
      </p:sp>
      <p:sp>
        <p:nvSpPr>
          <p:cNvPr id="69" name="Line 19">
            <a:extLst>
              <a:ext uri="{FF2B5EF4-FFF2-40B4-BE49-F238E27FC236}">
                <a16:creationId xmlns:a16="http://schemas.microsoft.com/office/drawing/2014/main" id="{989432CA-A067-4649-BBE6-6348E45A6A12}"/>
              </a:ext>
            </a:extLst>
          </p:cNvPr>
          <p:cNvSpPr>
            <a:spLocks noChangeShapeType="1"/>
          </p:cNvSpPr>
          <p:nvPr/>
        </p:nvSpPr>
        <p:spPr bwMode="auto">
          <a:xfrm flipH="1" flipV="1">
            <a:off x="5879231" y="2410877"/>
            <a:ext cx="14079" cy="488832"/>
          </a:xfrm>
          <a:prstGeom prst="line">
            <a:avLst/>
          </a:prstGeom>
          <a:noFill/>
          <a:ln w="28575">
            <a:solidFill>
              <a:schemeClr val="tx1"/>
            </a:solidFill>
            <a:round/>
            <a:headEnd/>
            <a:tailEnd/>
          </a:ln>
          <a:effectLst/>
        </p:spPr>
        <p:txBody>
          <a:bodyPr wrap="none" anchor="ctr"/>
          <a:lstStyle/>
          <a:p>
            <a:endParaRPr lang="en-US"/>
          </a:p>
        </p:txBody>
      </p:sp>
      <p:sp>
        <p:nvSpPr>
          <p:cNvPr id="70" name="Line 43">
            <a:extLst>
              <a:ext uri="{FF2B5EF4-FFF2-40B4-BE49-F238E27FC236}">
                <a16:creationId xmlns:a16="http://schemas.microsoft.com/office/drawing/2014/main" id="{08C94F7A-8238-874A-BF01-71BCD5F224F3}"/>
              </a:ext>
            </a:extLst>
          </p:cNvPr>
          <p:cNvSpPr>
            <a:spLocks noChangeShapeType="1"/>
          </p:cNvSpPr>
          <p:nvPr/>
        </p:nvSpPr>
        <p:spPr bwMode="auto">
          <a:xfrm flipV="1">
            <a:off x="7473911" y="2618563"/>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71" name="Rectangle 74">
            <a:extLst>
              <a:ext uri="{FF2B5EF4-FFF2-40B4-BE49-F238E27FC236}">
                <a16:creationId xmlns:a16="http://schemas.microsoft.com/office/drawing/2014/main" id="{FB18085A-C773-C741-85E5-748B165E7A5E}"/>
              </a:ext>
            </a:extLst>
          </p:cNvPr>
          <p:cNvSpPr>
            <a:spLocks noChangeArrowheads="1"/>
          </p:cNvSpPr>
          <p:nvPr/>
        </p:nvSpPr>
        <p:spPr bwMode="auto">
          <a:xfrm>
            <a:off x="7602101" y="255189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4" name="Rectangle 3">
            <a:extLst>
              <a:ext uri="{FF2B5EF4-FFF2-40B4-BE49-F238E27FC236}">
                <a16:creationId xmlns:a16="http://schemas.microsoft.com/office/drawing/2014/main" id="{F2D4E54E-29DF-D440-8E68-232547A3C9A0}"/>
              </a:ext>
            </a:extLst>
          </p:cNvPr>
          <p:cNvSpPr/>
          <p:nvPr/>
        </p:nvSpPr>
        <p:spPr>
          <a:xfrm>
            <a:off x="3301552" y="2029438"/>
            <a:ext cx="3999797" cy="285966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AC5CDC2-91BB-204E-920F-15E222AD3647}"/>
              </a:ext>
            </a:extLst>
          </p:cNvPr>
          <p:cNvGrpSpPr/>
          <p:nvPr/>
        </p:nvGrpSpPr>
        <p:grpSpPr>
          <a:xfrm>
            <a:off x="2673964" y="1329699"/>
            <a:ext cx="2416494" cy="1509854"/>
            <a:chOff x="2798658" y="814297"/>
            <a:chExt cx="2416494" cy="1509854"/>
          </a:xfrm>
        </p:grpSpPr>
        <p:pic>
          <p:nvPicPr>
            <p:cNvPr id="19" name="Picture 18">
              <a:extLst>
                <a:ext uri="{FF2B5EF4-FFF2-40B4-BE49-F238E27FC236}">
                  <a16:creationId xmlns:a16="http://schemas.microsoft.com/office/drawing/2014/main" id="{4633CA1C-99FF-7A44-84E3-E09860E5827F}"/>
                </a:ext>
              </a:extLst>
            </p:cNvPr>
            <p:cNvPicPr>
              <a:picLocks noChangeAspect="1"/>
            </p:cNvPicPr>
            <p:nvPr/>
          </p:nvPicPr>
          <p:blipFill>
            <a:blip r:embed="rId2"/>
            <a:stretch>
              <a:fillRect/>
            </a:stretch>
          </p:blipFill>
          <p:spPr>
            <a:xfrm>
              <a:off x="2798658" y="814297"/>
              <a:ext cx="1335245" cy="1509854"/>
            </a:xfrm>
            <a:prstGeom prst="rect">
              <a:avLst/>
            </a:prstGeom>
          </p:spPr>
        </p:pic>
        <p:cxnSp>
          <p:nvCxnSpPr>
            <p:cNvPr id="44" name="Straight Arrow Connector 43">
              <a:extLst>
                <a:ext uri="{FF2B5EF4-FFF2-40B4-BE49-F238E27FC236}">
                  <a16:creationId xmlns:a16="http://schemas.microsoft.com/office/drawing/2014/main" id="{E92E2EBC-50C6-D944-8550-3126BE64D7BD}"/>
                </a:ext>
              </a:extLst>
            </p:cNvPr>
            <p:cNvCxnSpPr>
              <a:cxnSpLocks/>
            </p:cNvCxnSpPr>
            <p:nvPr/>
          </p:nvCxnSpPr>
          <p:spPr>
            <a:xfrm>
              <a:off x="3973059" y="1287205"/>
              <a:ext cx="1242093" cy="868217"/>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9496906-F6C5-C845-979C-0885407EEB13}"/>
              </a:ext>
            </a:extLst>
          </p:cNvPr>
          <p:cNvGrpSpPr/>
          <p:nvPr/>
        </p:nvGrpSpPr>
        <p:grpSpPr>
          <a:xfrm>
            <a:off x="5658320" y="862819"/>
            <a:ext cx="1433693" cy="2229790"/>
            <a:chOff x="5783014" y="347417"/>
            <a:chExt cx="1433693" cy="2229790"/>
          </a:xfrm>
        </p:grpSpPr>
        <p:pic>
          <p:nvPicPr>
            <p:cNvPr id="20" name="Picture 19">
              <a:extLst>
                <a:ext uri="{FF2B5EF4-FFF2-40B4-BE49-F238E27FC236}">
                  <a16:creationId xmlns:a16="http://schemas.microsoft.com/office/drawing/2014/main" id="{94AFB9CC-5A90-F248-A921-2F8554BBDA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1886" y="347417"/>
              <a:ext cx="1224821" cy="1050875"/>
            </a:xfrm>
            <a:prstGeom prst="rect">
              <a:avLst/>
            </a:prstGeom>
          </p:spPr>
        </p:pic>
        <p:cxnSp>
          <p:nvCxnSpPr>
            <p:cNvPr id="74" name="Straight Arrow Connector 73">
              <a:extLst>
                <a:ext uri="{FF2B5EF4-FFF2-40B4-BE49-F238E27FC236}">
                  <a16:creationId xmlns:a16="http://schemas.microsoft.com/office/drawing/2014/main" id="{CCF14050-336E-8842-BE99-74D509EA0548}"/>
                </a:ext>
              </a:extLst>
            </p:cNvPr>
            <p:cNvCxnSpPr>
              <a:cxnSpLocks/>
            </p:cNvCxnSpPr>
            <p:nvPr/>
          </p:nvCxnSpPr>
          <p:spPr>
            <a:xfrm flipH="1">
              <a:off x="5783014" y="1398292"/>
              <a:ext cx="664570" cy="117891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530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rot="10800000">
            <a:off x="5375200" y="3410088"/>
            <a:ext cx="304800" cy="228600"/>
            <a:chOff x="528" y="1536"/>
            <a:chExt cx="192" cy="144"/>
          </a:xfrm>
        </p:grpSpPr>
        <p:sp>
          <p:nvSpPr>
            <p:cNvPr id="61" name="Line 4"/>
            <p:cNvSpPr>
              <a:spLocks noChangeShapeType="1"/>
            </p:cNvSpPr>
            <p:nvPr/>
          </p:nvSpPr>
          <p:spPr bwMode="auto">
            <a:xfrm>
              <a:off x="528" y="1536"/>
              <a:ext cx="48" cy="144"/>
            </a:xfrm>
            <a:prstGeom prst="line">
              <a:avLst/>
            </a:prstGeom>
            <a:noFill/>
            <a:ln w="28575">
              <a:solidFill>
                <a:srgbClr val="51626F"/>
              </a:solidFill>
              <a:round/>
              <a:headEnd/>
              <a:tailEnd/>
            </a:ln>
            <a:effectLst/>
          </p:spPr>
          <p:txBody>
            <a:bodyPr wrap="none" anchor="ctr"/>
            <a:lstStyle/>
            <a:p>
              <a:endParaRPr lang="en-US"/>
            </a:p>
          </p:txBody>
        </p:sp>
        <p:sp>
          <p:nvSpPr>
            <p:cNvPr id="62" name="Line 5"/>
            <p:cNvSpPr>
              <a:spLocks noChangeShapeType="1"/>
            </p:cNvSpPr>
            <p:nvPr/>
          </p:nvSpPr>
          <p:spPr bwMode="auto">
            <a:xfrm>
              <a:off x="624" y="1536"/>
              <a:ext cx="48" cy="144"/>
            </a:xfrm>
            <a:prstGeom prst="line">
              <a:avLst/>
            </a:prstGeom>
            <a:noFill/>
            <a:ln w="28575">
              <a:solidFill>
                <a:srgbClr val="51626F"/>
              </a:solidFill>
              <a:round/>
              <a:headEnd/>
              <a:tailEnd/>
            </a:ln>
            <a:effectLst/>
          </p:spPr>
          <p:txBody>
            <a:bodyPr wrap="none" anchor="ctr"/>
            <a:lstStyle/>
            <a:p>
              <a:endParaRPr lang="en-US"/>
            </a:p>
          </p:txBody>
        </p:sp>
        <p:sp>
          <p:nvSpPr>
            <p:cNvPr id="63" name="Line 6"/>
            <p:cNvSpPr>
              <a:spLocks noChangeShapeType="1"/>
            </p:cNvSpPr>
            <p:nvPr/>
          </p:nvSpPr>
          <p:spPr bwMode="auto">
            <a:xfrm flipH="1">
              <a:off x="672" y="1536"/>
              <a:ext cx="48" cy="144"/>
            </a:xfrm>
            <a:prstGeom prst="line">
              <a:avLst/>
            </a:prstGeom>
            <a:noFill/>
            <a:ln w="28575">
              <a:solidFill>
                <a:srgbClr val="51626F"/>
              </a:solidFill>
              <a:round/>
              <a:headEnd/>
              <a:tailEnd/>
            </a:ln>
            <a:effectLst/>
          </p:spPr>
          <p:txBody>
            <a:bodyPr wrap="none" anchor="ctr"/>
            <a:lstStyle/>
            <a:p>
              <a:endParaRPr lang="en-US"/>
            </a:p>
          </p:txBody>
        </p:sp>
        <p:sp>
          <p:nvSpPr>
            <p:cNvPr id="64" name="Line 7"/>
            <p:cNvSpPr>
              <a:spLocks noChangeShapeType="1"/>
            </p:cNvSpPr>
            <p:nvPr/>
          </p:nvSpPr>
          <p:spPr bwMode="auto">
            <a:xfrm flipH="1">
              <a:off x="576" y="1536"/>
              <a:ext cx="48" cy="144"/>
            </a:xfrm>
            <a:prstGeom prst="line">
              <a:avLst/>
            </a:prstGeom>
            <a:noFill/>
            <a:ln w="28575">
              <a:solidFill>
                <a:srgbClr val="51626F"/>
              </a:solidFill>
              <a:round/>
              <a:headEnd/>
              <a:tailEnd/>
            </a:ln>
            <a:effectLst/>
          </p:spPr>
          <p:txBody>
            <a:bodyPr wrap="none" anchor="ctr"/>
            <a:lstStyle/>
            <a:p>
              <a:endParaRPr lang="en-US"/>
            </a:p>
          </p:txBody>
        </p:sp>
      </p:grpSp>
      <p:sp>
        <p:nvSpPr>
          <p:cNvPr id="8" name="Line 8"/>
          <p:cNvSpPr>
            <a:spLocks noChangeShapeType="1"/>
          </p:cNvSpPr>
          <p:nvPr/>
        </p:nvSpPr>
        <p:spPr bwMode="auto">
          <a:xfrm flipH="1" flipV="1">
            <a:off x="5528605" y="2893031"/>
            <a:ext cx="7912" cy="1397575"/>
          </a:xfrm>
          <a:prstGeom prst="line">
            <a:avLst/>
          </a:prstGeom>
          <a:noFill/>
          <a:ln w="28575">
            <a:solidFill>
              <a:srgbClr val="51626F"/>
            </a:solidFill>
            <a:round/>
            <a:headEnd/>
            <a:tailEnd/>
          </a:ln>
          <a:effectLst/>
        </p:spPr>
        <p:txBody>
          <a:bodyPr wrap="none" anchor="ctr"/>
          <a:lstStyle/>
          <a:p>
            <a:endParaRPr lang="en-US"/>
          </a:p>
        </p:txBody>
      </p:sp>
      <p:sp>
        <p:nvSpPr>
          <p:cNvPr id="9" name="Line 11"/>
          <p:cNvSpPr>
            <a:spLocks noChangeShapeType="1"/>
          </p:cNvSpPr>
          <p:nvPr/>
        </p:nvSpPr>
        <p:spPr bwMode="auto">
          <a:xfrm flipH="1">
            <a:off x="6196144" y="2901194"/>
            <a:ext cx="1409" cy="929780"/>
          </a:xfrm>
          <a:prstGeom prst="line">
            <a:avLst/>
          </a:prstGeom>
          <a:noFill/>
          <a:ln w="28575">
            <a:solidFill>
              <a:srgbClr val="51626F"/>
            </a:solidFill>
            <a:round/>
            <a:headEnd/>
            <a:tailEnd/>
          </a:ln>
          <a:effectLst/>
        </p:spPr>
        <p:txBody>
          <a:bodyPr wrap="none" anchor="ctr"/>
          <a:lstStyle/>
          <a:p>
            <a:endParaRPr lang="en-US"/>
          </a:p>
        </p:txBody>
      </p:sp>
      <p:sp>
        <p:nvSpPr>
          <p:cNvPr id="10" name="Line 12"/>
          <p:cNvSpPr>
            <a:spLocks noChangeShapeType="1"/>
          </p:cNvSpPr>
          <p:nvPr/>
        </p:nvSpPr>
        <p:spPr bwMode="auto">
          <a:xfrm>
            <a:off x="5222837" y="2411314"/>
            <a:ext cx="659569" cy="5914"/>
          </a:xfrm>
          <a:prstGeom prst="line">
            <a:avLst/>
          </a:prstGeom>
          <a:noFill/>
          <a:ln w="28575">
            <a:solidFill>
              <a:schemeClr val="tx1"/>
            </a:solidFill>
            <a:round/>
            <a:headEnd/>
            <a:tailEnd/>
          </a:ln>
          <a:effectLst/>
        </p:spPr>
        <p:txBody>
          <a:bodyPr wrap="none" anchor="ctr"/>
          <a:lstStyle/>
          <a:p>
            <a:endParaRPr lang="en-US"/>
          </a:p>
        </p:txBody>
      </p:sp>
      <p:sp>
        <p:nvSpPr>
          <p:cNvPr id="11" name="Rectangle 18"/>
          <p:cNvSpPr>
            <a:spLocks noChangeArrowheads="1"/>
          </p:cNvSpPr>
          <p:nvPr/>
        </p:nvSpPr>
        <p:spPr bwMode="auto">
          <a:xfrm>
            <a:off x="5069364" y="2328420"/>
            <a:ext cx="152400" cy="152400"/>
          </a:xfrm>
          <a:prstGeom prst="rect">
            <a:avLst/>
          </a:prstGeom>
          <a:noFill/>
          <a:ln w="28575">
            <a:solidFill>
              <a:schemeClr val="tx1"/>
            </a:solidFill>
            <a:miter lim="800000"/>
            <a:headEnd/>
            <a:tailEnd/>
          </a:ln>
          <a:effectLst/>
        </p:spPr>
        <p:txBody>
          <a:bodyPr wrap="none" anchor="ctr"/>
          <a:lstStyle/>
          <a:p>
            <a:endParaRPr lang="en-US"/>
          </a:p>
        </p:txBody>
      </p:sp>
      <p:sp>
        <p:nvSpPr>
          <p:cNvPr id="12" name="Line 19"/>
          <p:cNvSpPr>
            <a:spLocks noChangeShapeType="1"/>
          </p:cNvSpPr>
          <p:nvPr/>
        </p:nvSpPr>
        <p:spPr bwMode="auto">
          <a:xfrm flipH="1" flipV="1">
            <a:off x="7482829" y="2537021"/>
            <a:ext cx="8013" cy="836360"/>
          </a:xfrm>
          <a:prstGeom prst="line">
            <a:avLst/>
          </a:prstGeom>
          <a:noFill/>
          <a:ln w="28575">
            <a:solidFill>
              <a:srgbClr val="51626F"/>
            </a:solidFill>
            <a:round/>
            <a:headEnd/>
            <a:tailEnd/>
          </a:ln>
          <a:effectLst/>
        </p:spPr>
        <p:txBody>
          <a:bodyPr wrap="none" anchor="ctr"/>
          <a:lstStyle/>
          <a:p>
            <a:endParaRPr lang="en-US"/>
          </a:p>
        </p:txBody>
      </p:sp>
      <p:sp>
        <p:nvSpPr>
          <p:cNvPr id="13" name="Line 20"/>
          <p:cNvSpPr>
            <a:spLocks noChangeShapeType="1"/>
          </p:cNvSpPr>
          <p:nvPr/>
        </p:nvSpPr>
        <p:spPr bwMode="auto">
          <a:xfrm flipV="1">
            <a:off x="1843145" y="2896640"/>
            <a:ext cx="5666676" cy="4125"/>
          </a:xfrm>
          <a:prstGeom prst="line">
            <a:avLst/>
          </a:prstGeom>
          <a:noFill/>
          <a:ln w="28575">
            <a:solidFill>
              <a:srgbClr val="51626F"/>
            </a:solidFill>
            <a:round/>
            <a:headEnd/>
            <a:tailEnd/>
          </a:ln>
          <a:effectLst/>
        </p:spPr>
        <p:txBody>
          <a:bodyPr wrap="none" anchor="ctr"/>
          <a:lstStyle/>
          <a:p>
            <a:endParaRPr lang="en-US"/>
          </a:p>
        </p:txBody>
      </p:sp>
      <p:sp>
        <p:nvSpPr>
          <p:cNvPr id="14" name="Line 21"/>
          <p:cNvSpPr>
            <a:spLocks noChangeShapeType="1"/>
          </p:cNvSpPr>
          <p:nvPr/>
        </p:nvSpPr>
        <p:spPr bwMode="auto">
          <a:xfrm flipH="1" flipV="1">
            <a:off x="4321118" y="2405011"/>
            <a:ext cx="738963" cy="5866"/>
          </a:xfrm>
          <a:prstGeom prst="line">
            <a:avLst/>
          </a:prstGeom>
          <a:noFill/>
          <a:ln w="28575">
            <a:solidFill>
              <a:schemeClr val="tx1"/>
            </a:solidFill>
            <a:round/>
            <a:headEnd/>
            <a:tailEnd/>
          </a:ln>
          <a:effectLst/>
        </p:spPr>
        <p:txBody>
          <a:bodyPr wrap="none" anchor="ctr"/>
          <a:lstStyle/>
          <a:p>
            <a:endParaRPr lang="en-US"/>
          </a:p>
        </p:txBody>
      </p:sp>
      <p:sp>
        <p:nvSpPr>
          <p:cNvPr id="15" name="Rectangle 22"/>
          <p:cNvSpPr>
            <a:spLocks noChangeArrowheads="1"/>
          </p:cNvSpPr>
          <p:nvPr/>
        </p:nvSpPr>
        <p:spPr bwMode="auto">
          <a:xfrm>
            <a:off x="5442716" y="3070495"/>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7" name="Rectangle 26"/>
          <p:cNvSpPr>
            <a:spLocks noChangeArrowheads="1"/>
          </p:cNvSpPr>
          <p:nvPr/>
        </p:nvSpPr>
        <p:spPr bwMode="auto">
          <a:xfrm>
            <a:off x="4506034" y="2816413"/>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8" name="Rectangle 27"/>
          <p:cNvSpPr>
            <a:spLocks noChangeArrowheads="1"/>
          </p:cNvSpPr>
          <p:nvPr/>
        </p:nvSpPr>
        <p:spPr bwMode="auto">
          <a:xfrm>
            <a:off x="6137867" y="3082767"/>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21" name="Text Box 30"/>
          <p:cNvSpPr txBox="1">
            <a:spLocks noChangeArrowheads="1"/>
          </p:cNvSpPr>
          <p:nvPr/>
        </p:nvSpPr>
        <p:spPr bwMode="auto">
          <a:xfrm>
            <a:off x="3992762" y="3031011"/>
            <a:ext cx="1650711" cy="461665"/>
          </a:xfrm>
          <a:prstGeom prst="rect">
            <a:avLst/>
          </a:prstGeom>
          <a:noFill/>
          <a:ln w="19050">
            <a:noFill/>
            <a:miter lim="800000"/>
            <a:headEnd/>
            <a:tailEnd/>
          </a:ln>
          <a:effectLst/>
        </p:spPr>
        <p:txBody>
          <a:bodyPr wrap="square" anchor="ctr">
            <a:spAutoFit/>
          </a:bodyPr>
          <a:lstStyle/>
          <a:p>
            <a:pPr algn="ctr"/>
            <a:r>
              <a:rPr lang="en-US" sz="1200" i="1" u="none" dirty="0">
                <a:solidFill>
                  <a:schemeClr val="tx1"/>
                </a:solidFill>
              </a:rPr>
              <a:t>Current Limiting Reactor</a:t>
            </a:r>
          </a:p>
        </p:txBody>
      </p:sp>
      <p:grpSp>
        <p:nvGrpSpPr>
          <p:cNvPr id="22" name="Group 31"/>
          <p:cNvGrpSpPr>
            <a:grpSpLocks/>
          </p:cNvGrpSpPr>
          <p:nvPr/>
        </p:nvGrpSpPr>
        <p:grpSpPr bwMode="auto">
          <a:xfrm rot="16200000">
            <a:off x="5616536" y="4026937"/>
            <a:ext cx="381000" cy="228600"/>
            <a:chOff x="4080" y="720"/>
            <a:chExt cx="240" cy="144"/>
          </a:xfrm>
        </p:grpSpPr>
        <p:sp>
          <p:nvSpPr>
            <p:cNvPr id="57" name="Oval 32"/>
            <p:cNvSpPr>
              <a:spLocks noChangeArrowheads="1"/>
            </p:cNvSpPr>
            <p:nvPr/>
          </p:nvSpPr>
          <p:spPr bwMode="auto">
            <a:xfrm>
              <a:off x="4080" y="720"/>
              <a:ext cx="96" cy="144"/>
            </a:xfrm>
            <a:prstGeom prst="ellipse">
              <a:avLst/>
            </a:prstGeom>
            <a:noFill/>
            <a:ln w="28575">
              <a:noFill/>
              <a:round/>
              <a:headEnd/>
              <a:tailEnd/>
            </a:ln>
            <a:effectLst/>
          </p:spPr>
          <p:txBody>
            <a:bodyPr wrap="none" anchor="ctr"/>
            <a:lstStyle/>
            <a:p>
              <a:endParaRPr lang="en-US"/>
            </a:p>
          </p:txBody>
        </p:sp>
        <p:sp>
          <p:nvSpPr>
            <p:cNvPr id="58" name="Oval 33"/>
            <p:cNvSpPr>
              <a:spLocks noChangeArrowheads="1"/>
            </p:cNvSpPr>
            <p:nvPr/>
          </p:nvSpPr>
          <p:spPr bwMode="auto">
            <a:xfrm>
              <a:off x="4224" y="720"/>
              <a:ext cx="96" cy="144"/>
            </a:xfrm>
            <a:prstGeom prst="ellipse">
              <a:avLst/>
            </a:prstGeom>
            <a:noFill/>
            <a:ln w="28575">
              <a:noFill/>
              <a:round/>
              <a:headEnd/>
              <a:tailEnd/>
            </a:ln>
            <a:effectLst/>
          </p:spPr>
          <p:txBody>
            <a:bodyPr wrap="none" anchor="ctr"/>
            <a:lstStyle/>
            <a:p>
              <a:endParaRPr lang="en-US"/>
            </a:p>
          </p:txBody>
        </p:sp>
        <p:sp>
          <p:nvSpPr>
            <p:cNvPr id="59" name="Oval 34"/>
            <p:cNvSpPr>
              <a:spLocks noChangeArrowheads="1"/>
            </p:cNvSpPr>
            <p:nvPr/>
          </p:nvSpPr>
          <p:spPr bwMode="auto">
            <a:xfrm>
              <a:off x="4176" y="720"/>
              <a:ext cx="96" cy="144"/>
            </a:xfrm>
            <a:prstGeom prst="ellipse">
              <a:avLst/>
            </a:prstGeom>
            <a:noFill/>
            <a:ln w="28575">
              <a:noFill/>
              <a:round/>
              <a:headEnd/>
              <a:tailEnd/>
            </a:ln>
            <a:effectLst/>
          </p:spPr>
          <p:txBody>
            <a:bodyPr wrap="none" anchor="ctr"/>
            <a:lstStyle/>
            <a:p>
              <a:endParaRPr lang="en-US"/>
            </a:p>
          </p:txBody>
        </p:sp>
        <p:sp>
          <p:nvSpPr>
            <p:cNvPr id="60" name="Oval 35"/>
            <p:cNvSpPr>
              <a:spLocks noChangeArrowheads="1"/>
            </p:cNvSpPr>
            <p:nvPr/>
          </p:nvSpPr>
          <p:spPr bwMode="auto">
            <a:xfrm>
              <a:off x="4128" y="720"/>
              <a:ext cx="96" cy="144"/>
            </a:xfrm>
            <a:prstGeom prst="ellipse">
              <a:avLst/>
            </a:prstGeom>
            <a:noFill/>
            <a:ln w="28575">
              <a:noFill/>
              <a:round/>
              <a:headEnd/>
              <a:tailEnd/>
            </a:ln>
            <a:effectLst/>
          </p:spPr>
          <p:txBody>
            <a:bodyPr wrap="none" anchor="ctr"/>
            <a:lstStyle/>
            <a:p>
              <a:endParaRPr lang="en-US"/>
            </a:p>
          </p:txBody>
        </p:sp>
      </p:grpSp>
      <p:grpSp>
        <p:nvGrpSpPr>
          <p:cNvPr id="23" name="Group 36"/>
          <p:cNvGrpSpPr>
            <a:grpSpLocks/>
          </p:cNvGrpSpPr>
          <p:nvPr/>
        </p:nvGrpSpPr>
        <p:grpSpPr bwMode="auto">
          <a:xfrm>
            <a:off x="4958664" y="2778313"/>
            <a:ext cx="381000" cy="228600"/>
            <a:chOff x="4080" y="720"/>
            <a:chExt cx="240" cy="144"/>
          </a:xfrm>
        </p:grpSpPr>
        <p:sp>
          <p:nvSpPr>
            <p:cNvPr id="53" name="Oval 3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54" name="Oval 3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55" name="Oval 3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56" name="Oval 4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24" name="Text Box 41"/>
          <p:cNvSpPr txBox="1">
            <a:spLocks noChangeArrowheads="1"/>
          </p:cNvSpPr>
          <p:nvPr/>
        </p:nvSpPr>
        <p:spPr bwMode="auto">
          <a:xfrm>
            <a:off x="4528676" y="2065830"/>
            <a:ext cx="1367170" cy="276999"/>
          </a:xfrm>
          <a:prstGeom prst="rect">
            <a:avLst/>
          </a:prstGeom>
          <a:noFill/>
          <a:ln w="28575">
            <a:noFill/>
            <a:miter lim="800000"/>
            <a:headEnd/>
            <a:tailEnd/>
          </a:ln>
          <a:effectLst/>
        </p:spPr>
        <p:txBody>
          <a:bodyPr wrap="none" anchor="ctr">
            <a:spAutoFit/>
          </a:bodyPr>
          <a:lstStyle/>
          <a:p>
            <a:pPr algn="ctr"/>
            <a:r>
              <a:rPr lang="en-US" sz="1200" i="0" u="none" dirty="0">
                <a:solidFill>
                  <a:schemeClr val="tx1"/>
                </a:solidFill>
              </a:rPr>
              <a:t>N.O.</a:t>
            </a:r>
            <a:r>
              <a:rPr lang="en-US" sz="1200" dirty="0"/>
              <a:t> </a:t>
            </a:r>
            <a:r>
              <a:rPr lang="en-US" sz="1200" i="0" u="none" dirty="0">
                <a:solidFill>
                  <a:schemeClr val="tx1"/>
                </a:solidFill>
              </a:rPr>
              <a:t>Bypass Switch</a:t>
            </a:r>
          </a:p>
        </p:txBody>
      </p:sp>
      <p:sp>
        <p:nvSpPr>
          <p:cNvPr id="26" name="Line 43"/>
          <p:cNvSpPr>
            <a:spLocks noChangeShapeType="1"/>
          </p:cNvSpPr>
          <p:nvPr/>
        </p:nvSpPr>
        <p:spPr bwMode="auto">
          <a:xfrm flipV="1">
            <a:off x="7473911" y="3163604"/>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27" name="Rectangle 44"/>
          <p:cNvSpPr>
            <a:spLocks noChangeArrowheads="1"/>
          </p:cNvSpPr>
          <p:nvPr/>
        </p:nvSpPr>
        <p:spPr bwMode="auto">
          <a:xfrm>
            <a:off x="7609127" y="309745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28" name="Text Box 45"/>
          <p:cNvSpPr txBox="1">
            <a:spLocks noChangeArrowheads="1"/>
          </p:cNvSpPr>
          <p:nvPr/>
        </p:nvSpPr>
        <p:spPr bwMode="auto">
          <a:xfrm>
            <a:off x="7568404" y="2039183"/>
            <a:ext cx="795987" cy="461665"/>
          </a:xfrm>
          <a:prstGeom prst="rect">
            <a:avLst/>
          </a:prstGeom>
          <a:noFill/>
          <a:ln w="28575">
            <a:noFill/>
            <a:miter lim="800000"/>
            <a:headEnd/>
            <a:tailEnd/>
          </a:ln>
          <a:effectLst/>
        </p:spPr>
        <p:txBody>
          <a:bodyPr wrap="none" anchor="ctr">
            <a:spAutoFit/>
          </a:bodyPr>
          <a:lstStyle/>
          <a:p>
            <a:pPr algn="ctr"/>
            <a:r>
              <a:rPr lang="en-US" sz="1200" i="0" u="none" dirty="0">
                <a:solidFill>
                  <a:srgbClr val="FF0000"/>
                </a:solidFill>
              </a:rPr>
              <a:t>Protected</a:t>
            </a:r>
          </a:p>
          <a:p>
            <a:pPr algn="ctr"/>
            <a:r>
              <a:rPr lang="en-US" sz="1200" i="0" u="none" dirty="0">
                <a:solidFill>
                  <a:srgbClr val="FF0000"/>
                </a:solidFill>
              </a:rPr>
              <a:t>Loads</a:t>
            </a:r>
          </a:p>
        </p:txBody>
      </p:sp>
      <p:sp>
        <p:nvSpPr>
          <p:cNvPr id="29" name="Line 46"/>
          <p:cNvSpPr>
            <a:spLocks noChangeShapeType="1"/>
          </p:cNvSpPr>
          <p:nvPr/>
        </p:nvSpPr>
        <p:spPr bwMode="auto">
          <a:xfrm>
            <a:off x="1852553" y="2597780"/>
            <a:ext cx="0" cy="721014"/>
          </a:xfrm>
          <a:prstGeom prst="line">
            <a:avLst/>
          </a:prstGeom>
          <a:noFill/>
          <a:ln w="28575">
            <a:solidFill>
              <a:srgbClr val="51626F"/>
            </a:solidFill>
            <a:round/>
            <a:headEnd/>
            <a:tailEnd/>
          </a:ln>
          <a:effectLst/>
        </p:spPr>
        <p:txBody>
          <a:bodyPr wrap="none" anchor="ctr"/>
          <a:lstStyle/>
          <a:p>
            <a:endParaRPr lang="en-US">
              <a:ln>
                <a:solidFill>
                  <a:srgbClr val="51626F"/>
                </a:solidFill>
              </a:ln>
            </a:endParaRPr>
          </a:p>
        </p:txBody>
      </p:sp>
      <p:sp>
        <p:nvSpPr>
          <p:cNvPr id="30" name="Text Box 47"/>
          <p:cNvSpPr txBox="1">
            <a:spLocks noChangeArrowheads="1"/>
          </p:cNvSpPr>
          <p:nvPr/>
        </p:nvSpPr>
        <p:spPr bwMode="auto">
          <a:xfrm>
            <a:off x="838947" y="2509966"/>
            <a:ext cx="1118649" cy="646331"/>
          </a:xfrm>
          <a:prstGeom prst="rect">
            <a:avLst/>
          </a:prstGeom>
          <a:noFill/>
          <a:ln w="28575">
            <a:noFill/>
            <a:miter lim="800000"/>
            <a:headEnd/>
            <a:tailEnd/>
          </a:ln>
          <a:effectLst/>
        </p:spPr>
        <p:txBody>
          <a:bodyPr wrap="square" anchor="ctr">
            <a:spAutoFit/>
          </a:bodyPr>
          <a:lstStyle/>
          <a:p>
            <a:pPr algn="ctr"/>
            <a:r>
              <a:rPr lang="en-US" sz="1200" i="0" u="none" dirty="0">
                <a:solidFill>
                  <a:schemeClr val="tx1"/>
                </a:solidFill>
              </a:rPr>
              <a:t>Utility </a:t>
            </a:r>
          </a:p>
          <a:p>
            <a:pPr algn="ctr"/>
            <a:r>
              <a:rPr lang="en-US" sz="1200" i="0" u="none" dirty="0">
                <a:solidFill>
                  <a:schemeClr val="tx1"/>
                </a:solidFill>
              </a:rPr>
              <a:t>Transmission Source</a:t>
            </a:r>
          </a:p>
        </p:txBody>
      </p:sp>
      <p:grpSp>
        <p:nvGrpSpPr>
          <p:cNvPr id="31" name="Group 48"/>
          <p:cNvGrpSpPr>
            <a:grpSpLocks/>
          </p:cNvGrpSpPr>
          <p:nvPr/>
        </p:nvGrpSpPr>
        <p:grpSpPr bwMode="auto">
          <a:xfrm rot="16200000" flipH="1">
            <a:off x="2097234" y="2788280"/>
            <a:ext cx="304800" cy="228600"/>
            <a:chOff x="528" y="1536"/>
            <a:chExt cx="192" cy="144"/>
          </a:xfrm>
        </p:grpSpPr>
        <p:sp>
          <p:nvSpPr>
            <p:cNvPr id="49" name="Line 49"/>
            <p:cNvSpPr>
              <a:spLocks noChangeShapeType="1"/>
            </p:cNvSpPr>
            <p:nvPr/>
          </p:nvSpPr>
          <p:spPr bwMode="auto">
            <a:xfrm>
              <a:off x="528" y="1536"/>
              <a:ext cx="48" cy="144"/>
            </a:xfrm>
            <a:prstGeom prst="line">
              <a:avLst/>
            </a:prstGeom>
            <a:noFill/>
            <a:ln w="28575">
              <a:solidFill>
                <a:schemeClr val="tx1"/>
              </a:solidFill>
              <a:round/>
              <a:headEnd/>
              <a:tailEnd/>
            </a:ln>
            <a:effectLst/>
          </p:spPr>
          <p:txBody>
            <a:bodyPr wrap="none" anchor="ctr"/>
            <a:lstStyle/>
            <a:p>
              <a:endParaRPr lang="en-US"/>
            </a:p>
          </p:txBody>
        </p:sp>
        <p:sp>
          <p:nvSpPr>
            <p:cNvPr id="50" name="Line 50"/>
            <p:cNvSpPr>
              <a:spLocks noChangeShapeType="1"/>
            </p:cNvSpPr>
            <p:nvPr/>
          </p:nvSpPr>
          <p:spPr bwMode="auto">
            <a:xfrm>
              <a:off x="624" y="1536"/>
              <a:ext cx="48" cy="144"/>
            </a:xfrm>
            <a:prstGeom prst="line">
              <a:avLst/>
            </a:prstGeom>
            <a:noFill/>
            <a:ln w="28575">
              <a:solidFill>
                <a:schemeClr val="tx1"/>
              </a:solidFill>
              <a:round/>
              <a:headEnd/>
              <a:tailEnd/>
            </a:ln>
            <a:effectLst/>
          </p:spPr>
          <p:txBody>
            <a:bodyPr wrap="none" anchor="ctr"/>
            <a:lstStyle/>
            <a:p>
              <a:endParaRPr lang="en-US"/>
            </a:p>
          </p:txBody>
        </p:sp>
        <p:sp>
          <p:nvSpPr>
            <p:cNvPr id="51" name="Line 51"/>
            <p:cNvSpPr>
              <a:spLocks noChangeShapeType="1"/>
            </p:cNvSpPr>
            <p:nvPr/>
          </p:nvSpPr>
          <p:spPr bwMode="auto">
            <a:xfrm flipH="1">
              <a:off x="672" y="1536"/>
              <a:ext cx="48" cy="144"/>
            </a:xfrm>
            <a:prstGeom prst="line">
              <a:avLst/>
            </a:prstGeom>
            <a:noFill/>
            <a:ln w="28575">
              <a:solidFill>
                <a:schemeClr val="tx1"/>
              </a:solidFill>
              <a:round/>
              <a:headEnd/>
              <a:tailEnd/>
            </a:ln>
            <a:effectLst/>
          </p:spPr>
          <p:txBody>
            <a:bodyPr wrap="none" anchor="ctr"/>
            <a:lstStyle/>
            <a:p>
              <a:endParaRPr lang="en-US"/>
            </a:p>
          </p:txBody>
        </p:sp>
        <p:sp>
          <p:nvSpPr>
            <p:cNvPr id="52" name="Line 52"/>
            <p:cNvSpPr>
              <a:spLocks noChangeShapeType="1"/>
            </p:cNvSpPr>
            <p:nvPr/>
          </p:nvSpPr>
          <p:spPr bwMode="auto">
            <a:xfrm flipH="1">
              <a:off x="576" y="1536"/>
              <a:ext cx="48" cy="144"/>
            </a:xfrm>
            <a:prstGeom prst="line">
              <a:avLst/>
            </a:prstGeom>
            <a:noFill/>
            <a:ln w="28575">
              <a:solidFill>
                <a:schemeClr val="tx1"/>
              </a:solidFill>
              <a:round/>
              <a:headEnd/>
              <a:tailEnd/>
            </a:ln>
            <a:effectLst/>
          </p:spPr>
          <p:txBody>
            <a:bodyPr wrap="none" anchor="ctr"/>
            <a:lstStyle/>
            <a:p>
              <a:endParaRPr lang="en-US"/>
            </a:p>
          </p:txBody>
        </p:sp>
      </p:grpSp>
      <p:grpSp>
        <p:nvGrpSpPr>
          <p:cNvPr id="66" name="Group 65"/>
          <p:cNvGrpSpPr/>
          <p:nvPr/>
        </p:nvGrpSpPr>
        <p:grpSpPr>
          <a:xfrm rot="10800000">
            <a:off x="6108661" y="3880400"/>
            <a:ext cx="243674" cy="73955"/>
            <a:chOff x="4611329" y="1625670"/>
            <a:chExt cx="538484" cy="152400"/>
          </a:xfrm>
        </p:grpSpPr>
        <p:sp>
          <p:nvSpPr>
            <p:cNvPr id="47" name="Arc 56"/>
            <p:cNvSpPr>
              <a:spLocks/>
            </p:cNvSpPr>
            <p:nvPr/>
          </p:nvSpPr>
          <p:spPr bwMode="auto">
            <a:xfrm flipH="1" flipV="1">
              <a:off x="4611329"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sp>
          <p:nvSpPr>
            <p:cNvPr id="48" name="Arc 57"/>
            <p:cNvSpPr>
              <a:spLocks/>
            </p:cNvSpPr>
            <p:nvPr/>
          </p:nvSpPr>
          <p:spPr bwMode="auto">
            <a:xfrm flipV="1">
              <a:off x="4875493"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grpSp>
      <p:sp>
        <p:nvSpPr>
          <p:cNvPr id="45" name="Line 58"/>
          <p:cNvSpPr>
            <a:spLocks noChangeShapeType="1"/>
          </p:cNvSpPr>
          <p:nvPr/>
        </p:nvSpPr>
        <p:spPr bwMode="auto">
          <a:xfrm>
            <a:off x="6095576" y="3830976"/>
            <a:ext cx="256759" cy="0"/>
          </a:xfrm>
          <a:prstGeom prst="line">
            <a:avLst/>
          </a:prstGeom>
          <a:noFill/>
          <a:ln w="28575">
            <a:solidFill>
              <a:schemeClr val="tx1"/>
            </a:solidFill>
            <a:round/>
            <a:headEnd/>
            <a:tailEnd/>
          </a:ln>
          <a:effectLst/>
        </p:spPr>
        <p:txBody>
          <a:bodyPr wrap="none" anchor="ctr"/>
          <a:lstStyle/>
          <a:p>
            <a:endParaRPr lang="en-US"/>
          </a:p>
        </p:txBody>
      </p:sp>
      <p:sp>
        <p:nvSpPr>
          <p:cNvPr id="33" name="Text Box 60"/>
          <p:cNvSpPr txBox="1">
            <a:spLocks noChangeArrowheads="1"/>
          </p:cNvSpPr>
          <p:nvPr/>
        </p:nvSpPr>
        <p:spPr bwMode="auto">
          <a:xfrm>
            <a:off x="5926761" y="3993827"/>
            <a:ext cx="1174104" cy="461665"/>
          </a:xfrm>
          <a:prstGeom prst="rect">
            <a:avLst/>
          </a:prstGeom>
          <a:noFill/>
          <a:ln w="28575">
            <a:noFill/>
            <a:miter lim="800000"/>
            <a:headEnd/>
            <a:tailEnd/>
          </a:ln>
          <a:effectLst/>
        </p:spPr>
        <p:txBody>
          <a:bodyPr wrap="none">
            <a:spAutoFit/>
          </a:bodyPr>
          <a:lstStyle/>
          <a:p>
            <a:r>
              <a:rPr lang="en-US" sz="1200" i="0" u="none" dirty="0">
                <a:solidFill>
                  <a:schemeClr val="tx1"/>
                </a:solidFill>
              </a:rPr>
              <a:t>Power Factor</a:t>
            </a:r>
          </a:p>
          <a:p>
            <a:r>
              <a:rPr lang="en-US" sz="1200" i="0" u="none" dirty="0">
                <a:solidFill>
                  <a:schemeClr val="tx1"/>
                </a:solidFill>
              </a:rPr>
              <a:t>Correction Caps</a:t>
            </a:r>
          </a:p>
        </p:txBody>
      </p:sp>
      <p:sp>
        <p:nvSpPr>
          <p:cNvPr id="34" name="Rectangle 61"/>
          <p:cNvSpPr>
            <a:spLocks noChangeArrowheads="1"/>
          </p:cNvSpPr>
          <p:nvPr/>
        </p:nvSpPr>
        <p:spPr bwMode="auto">
          <a:xfrm>
            <a:off x="3706472" y="3854812"/>
            <a:ext cx="2209800" cy="813218"/>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35" name="Text Box 62"/>
          <p:cNvSpPr txBox="1">
            <a:spLocks noChangeArrowheads="1"/>
          </p:cNvSpPr>
          <p:nvPr/>
        </p:nvSpPr>
        <p:spPr bwMode="auto">
          <a:xfrm>
            <a:off x="3713218" y="3906814"/>
            <a:ext cx="2209800" cy="646331"/>
          </a:xfrm>
          <a:prstGeom prst="rect">
            <a:avLst/>
          </a:prstGeom>
          <a:noFill/>
          <a:ln w="28575">
            <a:noFill/>
            <a:miter lim="800000"/>
            <a:headEnd/>
            <a:tailEnd/>
          </a:ln>
          <a:effectLst/>
        </p:spPr>
        <p:txBody>
          <a:bodyPr wrap="square" anchor="ctr">
            <a:spAutoFit/>
          </a:bodyPr>
          <a:lstStyle/>
          <a:p>
            <a:pPr algn="ctr"/>
            <a:r>
              <a:rPr lang="en-US" i="0" u="none" dirty="0">
                <a:solidFill>
                  <a:schemeClr val="bg1"/>
                </a:solidFill>
              </a:rPr>
              <a:t>D-VAR® STATCOM Units</a:t>
            </a:r>
          </a:p>
        </p:txBody>
      </p:sp>
      <p:grpSp>
        <p:nvGrpSpPr>
          <p:cNvPr id="36" name="Group 66"/>
          <p:cNvGrpSpPr>
            <a:grpSpLocks/>
          </p:cNvGrpSpPr>
          <p:nvPr/>
        </p:nvGrpSpPr>
        <p:grpSpPr bwMode="auto">
          <a:xfrm rot="16200000">
            <a:off x="6044610" y="3425869"/>
            <a:ext cx="304800" cy="152400"/>
            <a:chOff x="4080" y="720"/>
            <a:chExt cx="240" cy="144"/>
          </a:xfrm>
        </p:grpSpPr>
        <p:sp>
          <p:nvSpPr>
            <p:cNvPr id="40" name="Oval 6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41" name="Oval 6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42" name="Oval 6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43" name="Oval 7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37" name="Line 73"/>
          <p:cNvSpPr>
            <a:spLocks noChangeShapeType="1"/>
          </p:cNvSpPr>
          <p:nvPr/>
        </p:nvSpPr>
        <p:spPr bwMode="auto">
          <a:xfrm flipV="1">
            <a:off x="7509821" y="2885845"/>
            <a:ext cx="938877" cy="14374"/>
          </a:xfrm>
          <a:prstGeom prst="line">
            <a:avLst/>
          </a:prstGeom>
          <a:noFill/>
          <a:ln w="28575">
            <a:solidFill>
              <a:srgbClr val="51626F"/>
            </a:solidFill>
            <a:round/>
            <a:headEnd/>
            <a:tailEnd type="triangle" w="med" len="med"/>
          </a:ln>
          <a:effectLst/>
        </p:spPr>
        <p:txBody>
          <a:bodyPr wrap="none" anchor="ctr"/>
          <a:lstStyle/>
          <a:p>
            <a:endParaRPr lang="en-US"/>
          </a:p>
        </p:txBody>
      </p:sp>
      <p:sp>
        <p:nvSpPr>
          <p:cNvPr id="38" name="Rectangle 74"/>
          <p:cNvSpPr>
            <a:spLocks noChangeArrowheads="1"/>
          </p:cNvSpPr>
          <p:nvPr/>
        </p:nvSpPr>
        <p:spPr bwMode="auto">
          <a:xfrm>
            <a:off x="7600533" y="2833132"/>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39" name="Line 19"/>
          <p:cNvSpPr>
            <a:spLocks noChangeShapeType="1"/>
          </p:cNvSpPr>
          <p:nvPr/>
        </p:nvSpPr>
        <p:spPr bwMode="auto">
          <a:xfrm flipH="1" flipV="1">
            <a:off x="4317093" y="2411314"/>
            <a:ext cx="12809" cy="498996"/>
          </a:xfrm>
          <a:prstGeom prst="line">
            <a:avLst/>
          </a:prstGeom>
          <a:noFill/>
          <a:ln w="28575">
            <a:solidFill>
              <a:schemeClr val="tx1"/>
            </a:solidFill>
            <a:round/>
            <a:headEnd/>
            <a:tailEnd/>
          </a:ln>
          <a:effectLst/>
        </p:spPr>
        <p:txBody>
          <a:bodyPr wrap="none" anchor="ctr"/>
          <a:lstStyle/>
          <a:p>
            <a:endParaRPr lang="en-US"/>
          </a:p>
        </p:txBody>
      </p:sp>
      <p:sp>
        <p:nvSpPr>
          <p:cNvPr id="65" name="Rectangle 71"/>
          <p:cNvSpPr>
            <a:spLocks noChangeArrowheads="1"/>
          </p:cNvSpPr>
          <p:nvPr/>
        </p:nvSpPr>
        <p:spPr bwMode="auto">
          <a:xfrm>
            <a:off x="747395" y="4983775"/>
            <a:ext cx="7219003" cy="1439718"/>
          </a:xfrm>
          <a:prstGeom prst="rect">
            <a:avLst/>
          </a:prstGeom>
          <a:noFill/>
          <a:ln w="9525">
            <a:noFill/>
            <a:miter lim="800000"/>
            <a:headEnd/>
            <a:tailEnd/>
          </a:ln>
          <a:effectLst/>
        </p:spPr>
        <p:txBody>
          <a:bodyPr/>
          <a:lstStyle/>
          <a:p>
            <a:pPr marL="285750" indent="-285750" eaLnBrk="1" hangingPunct="1">
              <a:spcBef>
                <a:spcPct val="40000"/>
              </a:spcBef>
              <a:buClr>
                <a:srgbClr val="00A0E3"/>
              </a:buClr>
              <a:buFont typeface="Arial" pitchFamily="34" charset="0"/>
              <a:buChar char="•"/>
            </a:pPr>
            <a:r>
              <a:rPr lang="en-US" sz="1600" b="0" u="none" dirty="0">
                <a:solidFill>
                  <a:schemeClr val="tx1"/>
                </a:solidFill>
              </a:rPr>
              <a:t>D-VAR STATCOM Units with step-up transformers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Power factor correction caps (harmonic filters)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Current Limiting Reactors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MV breakers and reactor disconnect switches</a:t>
            </a:r>
          </a:p>
        </p:txBody>
      </p:sp>
      <p:sp>
        <p:nvSpPr>
          <p:cNvPr id="67" name="Title 2"/>
          <p:cNvSpPr txBox="1">
            <a:spLocks/>
          </p:cNvSpPr>
          <p:nvPr/>
        </p:nvSpPr>
        <p:spPr>
          <a:xfrm>
            <a:off x="838947" y="337816"/>
            <a:ext cx="7047273" cy="728984"/>
          </a:xfrm>
          <a:prstGeom prst="rect">
            <a:avLst/>
          </a:prstGeom>
        </p:spPr>
        <p:txBody>
          <a:bodyPr vert="horz" lIns="0" tIns="0" rIns="0" bIns="0" rtlCol="0" anchor="t" anchorCtr="0">
            <a:normAutofit fontScale="92500"/>
          </a:bodyPr>
          <a:lstStyle>
            <a:lvl1pPr algn="l" defTabSz="914400" rtl="0" eaLnBrk="1" latinLnBrk="0" hangingPunct="1">
              <a:spcBef>
                <a:spcPct val="0"/>
              </a:spcBef>
              <a:buNone/>
              <a:defRPr sz="3800" kern="1200" spc="-30" baseline="0">
                <a:solidFill>
                  <a:schemeClr val="accent1"/>
                </a:solidFill>
                <a:latin typeface="+mj-lt"/>
                <a:ea typeface="+mj-ea"/>
                <a:cs typeface="+mj-cs"/>
              </a:defRPr>
            </a:lvl1pPr>
          </a:lstStyle>
          <a:p>
            <a:r>
              <a:rPr lang="en-US" sz="3200" dirty="0"/>
              <a:t>The AMSC PQ-IVR® System: Key Components </a:t>
            </a:r>
          </a:p>
        </p:txBody>
      </p:sp>
      <p:sp>
        <p:nvSpPr>
          <p:cNvPr id="68" name="Title 4"/>
          <p:cNvSpPr>
            <a:spLocks noGrp="1"/>
          </p:cNvSpPr>
          <p:nvPr>
            <p:ph type="title"/>
          </p:nvPr>
        </p:nvSpPr>
        <p:spPr>
          <a:xfrm>
            <a:off x="714254" y="1018475"/>
            <a:ext cx="7302319" cy="520001"/>
          </a:xfrm>
        </p:spPr>
        <p:txBody>
          <a:bodyPr>
            <a:noAutofit/>
          </a:bodyPr>
          <a:lstStyle/>
          <a:p>
            <a:br>
              <a:rPr lang="en-US" sz="2400" dirty="0"/>
            </a:br>
            <a:endParaRPr lang="en-US" sz="2400" dirty="0"/>
          </a:p>
        </p:txBody>
      </p:sp>
      <p:sp>
        <p:nvSpPr>
          <p:cNvPr id="69" name="Line 19">
            <a:extLst>
              <a:ext uri="{FF2B5EF4-FFF2-40B4-BE49-F238E27FC236}">
                <a16:creationId xmlns:a16="http://schemas.microsoft.com/office/drawing/2014/main" id="{989432CA-A067-4649-BBE6-6348E45A6A12}"/>
              </a:ext>
            </a:extLst>
          </p:cNvPr>
          <p:cNvSpPr>
            <a:spLocks noChangeShapeType="1"/>
          </p:cNvSpPr>
          <p:nvPr/>
        </p:nvSpPr>
        <p:spPr bwMode="auto">
          <a:xfrm flipH="1" flipV="1">
            <a:off x="5879231" y="2410877"/>
            <a:ext cx="14079" cy="488832"/>
          </a:xfrm>
          <a:prstGeom prst="line">
            <a:avLst/>
          </a:prstGeom>
          <a:noFill/>
          <a:ln w="28575">
            <a:solidFill>
              <a:schemeClr val="tx1"/>
            </a:solidFill>
            <a:round/>
            <a:headEnd/>
            <a:tailEnd/>
          </a:ln>
          <a:effectLst/>
        </p:spPr>
        <p:txBody>
          <a:bodyPr wrap="none" anchor="ctr"/>
          <a:lstStyle/>
          <a:p>
            <a:endParaRPr lang="en-US"/>
          </a:p>
        </p:txBody>
      </p:sp>
      <p:sp>
        <p:nvSpPr>
          <p:cNvPr id="70" name="Line 43">
            <a:extLst>
              <a:ext uri="{FF2B5EF4-FFF2-40B4-BE49-F238E27FC236}">
                <a16:creationId xmlns:a16="http://schemas.microsoft.com/office/drawing/2014/main" id="{08C94F7A-8238-874A-BF01-71BCD5F224F3}"/>
              </a:ext>
            </a:extLst>
          </p:cNvPr>
          <p:cNvSpPr>
            <a:spLocks noChangeShapeType="1"/>
          </p:cNvSpPr>
          <p:nvPr/>
        </p:nvSpPr>
        <p:spPr bwMode="auto">
          <a:xfrm flipV="1">
            <a:off x="7473911" y="2618563"/>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71" name="Rectangle 74">
            <a:extLst>
              <a:ext uri="{FF2B5EF4-FFF2-40B4-BE49-F238E27FC236}">
                <a16:creationId xmlns:a16="http://schemas.microsoft.com/office/drawing/2014/main" id="{FB18085A-C773-C741-85E5-748B165E7A5E}"/>
              </a:ext>
            </a:extLst>
          </p:cNvPr>
          <p:cNvSpPr>
            <a:spLocks noChangeArrowheads="1"/>
          </p:cNvSpPr>
          <p:nvPr/>
        </p:nvSpPr>
        <p:spPr bwMode="auto">
          <a:xfrm>
            <a:off x="7602101" y="255189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4" name="Rectangle 3">
            <a:extLst>
              <a:ext uri="{FF2B5EF4-FFF2-40B4-BE49-F238E27FC236}">
                <a16:creationId xmlns:a16="http://schemas.microsoft.com/office/drawing/2014/main" id="{F2D4E54E-29DF-D440-8E68-232547A3C9A0}"/>
              </a:ext>
            </a:extLst>
          </p:cNvPr>
          <p:cNvSpPr/>
          <p:nvPr/>
        </p:nvSpPr>
        <p:spPr>
          <a:xfrm>
            <a:off x="3301552" y="2029438"/>
            <a:ext cx="3999797" cy="285966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AC5CDC2-91BB-204E-920F-15E222AD3647}"/>
              </a:ext>
            </a:extLst>
          </p:cNvPr>
          <p:cNvGrpSpPr/>
          <p:nvPr/>
        </p:nvGrpSpPr>
        <p:grpSpPr>
          <a:xfrm>
            <a:off x="2673964" y="1329699"/>
            <a:ext cx="2416494" cy="1509854"/>
            <a:chOff x="2798658" y="814297"/>
            <a:chExt cx="2416494" cy="1509854"/>
          </a:xfrm>
        </p:grpSpPr>
        <p:pic>
          <p:nvPicPr>
            <p:cNvPr id="19" name="Picture 18">
              <a:extLst>
                <a:ext uri="{FF2B5EF4-FFF2-40B4-BE49-F238E27FC236}">
                  <a16:creationId xmlns:a16="http://schemas.microsoft.com/office/drawing/2014/main" id="{4633CA1C-99FF-7A44-84E3-E09860E5827F}"/>
                </a:ext>
              </a:extLst>
            </p:cNvPr>
            <p:cNvPicPr>
              <a:picLocks noChangeAspect="1"/>
            </p:cNvPicPr>
            <p:nvPr/>
          </p:nvPicPr>
          <p:blipFill>
            <a:blip r:embed="rId2"/>
            <a:stretch>
              <a:fillRect/>
            </a:stretch>
          </p:blipFill>
          <p:spPr>
            <a:xfrm>
              <a:off x="2798658" y="814297"/>
              <a:ext cx="1335245" cy="1509854"/>
            </a:xfrm>
            <a:prstGeom prst="rect">
              <a:avLst/>
            </a:prstGeom>
          </p:spPr>
        </p:pic>
        <p:cxnSp>
          <p:nvCxnSpPr>
            <p:cNvPr id="44" name="Straight Arrow Connector 43">
              <a:extLst>
                <a:ext uri="{FF2B5EF4-FFF2-40B4-BE49-F238E27FC236}">
                  <a16:creationId xmlns:a16="http://schemas.microsoft.com/office/drawing/2014/main" id="{E92E2EBC-50C6-D944-8550-3126BE64D7BD}"/>
                </a:ext>
              </a:extLst>
            </p:cNvPr>
            <p:cNvCxnSpPr>
              <a:cxnSpLocks/>
            </p:cNvCxnSpPr>
            <p:nvPr/>
          </p:nvCxnSpPr>
          <p:spPr>
            <a:xfrm>
              <a:off x="3973059" y="1287205"/>
              <a:ext cx="1242093" cy="868217"/>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9496906-F6C5-C845-979C-0885407EEB13}"/>
              </a:ext>
            </a:extLst>
          </p:cNvPr>
          <p:cNvGrpSpPr/>
          <p:nvPr/>
        </p:nvGrpSpPr>
        <p:grpSpPr>
          <a:xfrm>
            <a:off x="5658320" y="862819"/>
            <a:ext cx="1433693" cy="2229790"/>
            <a:chOff x="5783014" y="347417"/>
            <a:chExt cx="1433693" cy="2229790"/>
          </a:xfrm>
        </p:grpSpPr>
        <p:pic>
          <p:nvPicPr>
            <p:cNvPr id="20" name="Picture 19">
              <a:extLst>
                <a:ext uri="{FF2B5EF4-FFF2-40B4-BE49-F238E27FC236}">
                  <a16:creationId xmlns:a16="http://schemas.microsoft.com/office/drawing/2014/main" id="{94AFB9CC-5A90-F248-A921-2F8554BBDA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1886" y="347417"/>
              <a:ext cx="1224821" cy="1050875"/>
            </a:xfrm>
            <a:prstGeom prst="rect">
              <a:avLst/>
            </a:prstGeom>
          </p:spPr>
        </p:pic>
        <p:cxnSp>
          <p:nvCxnSpPr>
            <p:cNvPr id="74" name="Straight Arrow Connector 73">
              <a:extLst>
                <a:ext uri="{FF2B5EF4-FFF2-40B4-BE49-F238E27FC236}">
                  <a16:creationId xmlns:a16="http://schemas.microsoft.com/office/drawing/2014/main" id="{CCF14050-336E-8842-BE99-74D509EA0548}"/>
                </a:ext>
              </a:extLst>
            </p:cNvPr>
            <p:cNvCxnSpPr>
              <a:cxnSpLocks/>
            </p:cNvCxnSpPr>
            <p:nvPr/>
          </p:nvCxnSpPr>
          <p:spPr>
            <a:xfrm flipH="1">
              <a:off x="5783014" y="1398292"/>
              <a:ext cx="664570" cy="117891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A4D6F681-0F5A-EE4A-A385-4C52A19F7191}"/>
              </a:ext>
            </a:extLst>
          </p:cNvPr>
          <p:cNvGrpSpPr/>
          <p:nvPr/>
        </p:nvGrpSpPr>
        <p:grpSpPr>
          <a:xfrm>
            <a:off x="1181985" y="3693654"/>
            <a:ext cx="2440520" cy="1160719"/>
            <a:chOff x="1306679" y="3178252"/>
            <a:chExt cx="2440520" cy="1160719"/>
          </a:xfrm>
        </p:grpSpPr>
        <p:cxnSp>
          <p:nvCxnSpPr>
            <p:cNvPr id="82" name="Straight Arrow Connector 81">
              <a:extLst>
                <a:ext uri="{FF2B5EF4-FFF2-40B4-BE49-F238E27FC236}">
                  <a16:creationId xmlns:a16="http://schemas.microsoft.com/office/drawing/2014/main" id="{DB727EB5-AD55-0042-A3C9-64BBA2B52A1F}"/>
                </a:ext>
              </a:extLst>
            </p:cNvPr>
            <p:cNvCxnSpPr>
              <a:cxnSpLocks/>
            </p:cNvCxnSpPr>
            <p:nvPr/>
          </p:nvCxnSpPr>
          <p:spPr>
            <a:xfrm>
              <a:off x="3063463" y="3745613"/>
              <a:ext cx="683736" cy="25998"/>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69E94E8E-F3FB-5F46-B009-57EB2A8DD4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6679" y="3178252"/>
              <a:ext cx="1758831" cy="1160719"/>
            </a:xfrm>
            <a:prstGeom prst="rect">
              <a:avLst/>
            </a:prstGeom>
          </p:spPr>
        </p:pic>
      </p:grpSp>
    </p:spTree>
    <p:extLst>
      <p:ext uri="{BB962C8B-B14F-4D97-AF65-F5344CB8AC3E}">
        <p14:creationId xmlns:p14="http://schemas.microsoft.com/office/powerpoint/2010/main" val="9650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3"/>
          <p:cNvGrpSpPr>
            <a:grpSpLocks/>
          </p:cNvGrpSpPr>
          <p:nvPr/>
        </p:nvGrpSpPr>
        <p:grpSpPr bwMode="auto">
          <a:xfrm rot="10800000">
            <a:off x="5375200" y="3410088"/>
            <a:ext cx="304800" cy="228600"/>
            <a:chOff x="528" y="1536"/>
            <a:chExt cx="192" cy="144"/>
          </a:xfrm>
        </p:grpSpPr>
        <p:sp>
          <p:nvSpPr>
            <p:cNvPr id="61" name="Line 4"/>
            <p:cNvSpPr>
              <a:spLocks noChangeShapeType="1"/>
            </p:cNvSpPr>
            <p:nvPr/>
          </p:nvSpPr>
          <p:spPr bwMode="auto">
            <a:xfrm>
              <a:off x="528" y="1536"/>
              <a:ext cx="48" cy="144"/>
            </a:xfrm>
            <a:prstGeom prst="line">
              <a:avLst/>
            </a:prstGeom>
            <a:noFill/>
            <a:ln w="28575">
              <a:solidFill>
                <a:srgbClr val="51626F"/>
              </a:solidFill>
              <a:round/>
              <a:headEnd/>
              <a:tailEnd/>
            </a:ln>
            <a:effectLst/>
          </p:spPr>
          <p:txBody>
            <a:bodyPr wrap="none" anchor="ctr"/>
            <a:lstStyle/>
            <a:p>
              <a:endParaRPr lang="en-US"/>
            </a:p>
          </p:txBody>
        </p:sp>
        <p:sp>
          <p:nvSpPr>
            <p:cNvPr id="62" name="Line 5"/>
            <p:cNvSpPr>
              <a:spLocks noChangeShapeType="1"/>
            </p:cNvSpPr>
            <p:nvPr/>
          </p:nvSpPr>
          <p:spPr bwMode="auto">
            <a:xfrm>
              <a:off x="624" y="1536"/>
              <a:ext cx="48" cy="144"/>
            </a:xfrm>
            <a:prstGeom prst="line">
              <a:avLst/>
            </a:prstGeom>
            <a:noFill/>
            <a:ln w="28575">
              <a:solidFill>
                <a:srgbClr val="51626F"/>
              </a:solidFill>
              <a:round/>
              <a:headEnd/>
              <a:tailEnd/>
            </a:ln>
            <a:effectLst/>
          </p:spPr>
          <p:txBody>
            <a:bodyPr wrap="none" anchor="ctr"/>
            <a:lstStyle/>
            <a:p>
              <a:endParaRPr lang="en-US"/>
            </a:p>
          </p:txBody>
        </p:sp>
        <p:sp>
          <p:nvSpPr>
            <p:cNvPr id="63" name="Line 6"/>
            <p:cNvSpPr>
              <a:spLocks noChangeShapeType="1"/>
            </p:cNvSpPr>
            <p:nvPr/>
          </p:nvSpPr>
          <p:spPr bwMode="auto">
            <a:xfrm flipH="1">
              <a:off x="672" y="1536"/>
              <a:ext cx="48" cy="144"/>
            </a:xfrm>
            <a:prstGeom prst="line">
              <a:avLst/>
            </a:prstGeom>
            <a:noFill/>
            <a:ln w="28575">
              <a:solidFill>
                <a:srgbClr val="51626F"/>
              </a:solidFill>
              <a:round/>
              <a:headEnd/>
              <a:tailEnd/>
            </a:ln>
            <a:effectLst/>
          </p:spPr>
          <p:txBody>
            <a:bodyPr wrap="none" anchor="ctr"/>
            <a:lstStyle/>
            <a:p>
              <a:endParaRPr lang="en-US"/>
            </a:p>
          </p:txBody>
        </p:sp>
        <p:sp>
          <p:nvSpPr>
            <p:cNvPr id="64" name="Line 7"/>
            <p:cNvSpPr>
              <a:spLocks noChangeShapeType="1"/>
            </p:cNvSpPr>
            <p:nvPr/>
          </p:nvSpPr>
          <p:spPr bwMode="auto">
            <a:xfrm flipH="1">
              <a:off x="576" y="1536"/>
              <a:ext cx="48" cy="144"/>
            </a:xfrm>
            <a:prstGeom prst="line">
              <a:avLst/>
            </a:prstGeom>
            <a:noFill/>
            <a:ln w="28575">
              <a:solidFill>
                <a:srgbClr val="51626F"/>
              </a:solidFill>
              <a:round/>
              <a:headEnd/>
              <a:tailEnd/>
            </a:ln>
            <a:effectLst/>
          </p:spPr>
          <p:txBody>
            <a:bodyPr wrap="none" anchor="ctr"/>
            <a:lstStyle/>
            <a:p>
              <a:endParaRPr lang="en-US"/>
            </a:p>
          </p:txBody>
        </p:sp>
      </p:grpSp>
      <p:sp>
        <p:nvSpPr>
          <p:cNvPr id="8" name="Line 8"/>
          <p:cNvSpPr>
            <a:spLocks noChangeShapeType="1"/>
          </p:cNvSpPr>
          <p:nvPr/>
        </p:nvSpPr>
        <p:spPr bwMode="auto">
          <a:xfrm flipH="1" flipV="1">
            <a:off x="5528605" y="2893031"/>
            <a:ext cx="7912" cy="1397575"/>
          </a:xfrm>
          <a:prstGeom prst="line">
            <a:avLst/>
          </a:prstGeom>
          <a:noFill/>
          <a:ln w="28575">
            <a:solidFill>
              <a:srgbClr val="51626F"/>
            </a:solidFill>
            <a:round/>
            <a:headEnd/>
            <a:tailEnd/>
          </a:ln>
          <a:effectLst/>
        </p:spPr>
        <p:txBody>
          <a:bodyPr wrap="none" anchor="ctr"/>
          <a:lstStyle/>
          <a:p>
            <a:endParaRPr lang="en-US"/>
          </a:p>
        </p:txBody>
      </p:sp>
      <p:sp>
        <p:nvSpPr>
          <p:cNvPr id="9" name="Line 11"/>
          <p:cNvSpPr>
            <a:spLocks noChangeShapeType="1"/>
          </p:cNvSpPr>
          <p:nvPr/>
        </p:nvSpPr>
        <p:spPr bwMode="auto">
          <a:xfrm flipH="1">
            <a:off x="6196144" y="2901194"/>
            <a:ext cx="1409" cy="929780"/>
          </a:xfrm>
          <a:prstGeom prst="line">
            <a:avLst/>
          </a:prstGeom>
          <a:noFill/>
          <a:ln w="28575">
            <a:solidFill>
              <a:srgbClr val="51626F"/>
            </a:solidFill>
            <a:round/>
            <a:headEnd/>
            <a:tailEnd/>
          </a:ln>
          <a:effectLst/>
        </p:spPr>
        <p:txBody>
          <a:bodyPr wrap="none" anchor="ctr"/>
          <a:lstStyle/>
          <a:p>
            <a:endParaRPr lang="en-US"/>
          </a:p>
        </p:txBody>
      </p:sp>
      <p:sp>
        <p:nvSpPr>
          <p:cNvPr id="10" name="Line 12"/>
          <p:cNvSpPr>
            <a:spLocks noChangeShapeType="1"/>
          </p:cNvSpPr>
          <p:nvPr/>
        </p:nvSpPr>
        <p:spPr bwMode="auto">
          <a:xfrm>
            <a:off x="5222837" y="2411314"/>
            <a:ext cx="659569" cy="5914"/>
          </a:xfrm>
          <a:prstGeom prst="line">
            <a:avLst/>
          </a:prstGeom>
          <a:noFill/>
          <a:ln w="28575">
            <a:solidFill>
              <a:schemeClr val="tx1"/>
            </a:solidFill>
            <a:round/>
            <a:headEnd/>
            <a:tailEnd/>
          </a:ln>
          <a:effectLst/>
        </p:spPr>
        <p:txBody>
          <a:bodyPr wrap="none" anchor="ctr"/>
          <a:lstStyle/>
          <a:p>
            <a:endParaRPr lang="en-US"/>
          </a:p>
        </p:txBody>
      </p:sp>
      <p:sp>
        <p:nvSpPr>
          <p:cNvPr id="11" name="Rectangle 18"/>
          <p:cNvSpPr>
            <a:spLocks noChangeArrowheads="1"/>
          </p:cNvSpPr>
          <p:nvPr/>
        </p:nvSpPr>
        <p:spPr bwMode="auto">
          <a:xfrm>
            <a:off x="5069364" y="2328420"/>
            <a:ext cx="152400" cy="152400"/>
          </a:xfrm>
          <a:prstGeom prst="rect">
            <a:avLst/>
          </a:prstGeom>
          <a:noFill/>
          <a:ln w="28575">
            <a:solidFill>
              <a:schemeClr val="tx1"/>
            </a:solidFill>
            <a:miter lim="800000"/>
            <a:headEnd/>
            <a:tailEnd/>
          </a:ln>
          <a:effectLst/>
        </p:spPr>
        <p:txBody>
          <a:bodyPr wrap="none" anchor="ctr"/>
          <a:lstStyle/>
          <a:p>
            <a:endParaRPr lang="en-US"/>
          </a:p>
        </p:txBody>
      </p:sp>
      <p:sp>
        <p:nvSpPr>
          <p:cNvPr id="12" name="Line 19"/>
          <p:cNvSpPr>
            <a:spLocks noChangeShapeType="1"/>
          </p:cNvSpPr>
          <p:nvPr/>
        </p:nvSpPr>
        <p:spPr bwMode="auto">
          <a:xfrm flipH="1" flipV="1">
            <a:off x="7482829" y="2537021"/>
            <a:ext cx="8013" cy="836360"/>
          </a:xfrm>
          <a:prstGeom prst="line">
            <a:avLst/>
          </a:prstGeom>
          <a:noFill/>
          <a:ln w="28575">
            <a:solidFill>
              <a:srgbClr val="51626F"/>
            </a:solidFill>
            <a:round/>
            <a:headEnd/>
            <a:tailEnd/>
          </a:ln>
          <a:effectLst/>
        </p:spPr>
        <p:txBody>
          <a:bodyPr wrap="none" anchor="ctr"/>
          <a:lstStyle/>
          <a:p>
            <a:endParaRPr lang="en-US"/>
          </a:p>
        </p:txBody>
      </p:sp>
      <p:sp>
        <p:nvSpPr>
          <p:cNvPr id="13" name="Line 20"/>
          <p:cNvSpPr>
            <a:spLocks noChangeShapeType="1"/>
          </p:cNvSpPr>
          <p:nvPr/>
        </p:nvSpPr>
        <p:spPr bwMode="auto">
          <a:xfrm flipV="1">
            <a:off x="1843145" y="2896640"/>
            <a:ext cx="5666676" cy="4125"/>
          </a:xfrm>
          <a:prstGeom prst="line">
            <a:avLst/>
          </a:prstGeom>
          <a:noFill/>
          <a:ln w="28575">
            <a:solidFill>
              <a:srgbClr val="51626F"/>
            </a:solidFill>
            <a:round/>
            <a:headEnd/>
            <a:tailEnd/>
          </a:ln>
          <a:effectLst/>
        </p:spPr>
        <p:txBody>
          <a:bodyPr wrap="none" anchor="ctr"/>
          <a:lstStyle/>
          <a:p>
            <a:endParaRPr lang="en-US"/>
          </a:p>
        </p:txBody>
      </p:sp>
      <p:sp>
        <p:nvSpPr>
          <p:cNvPr id="14" name="Line 21"/>
          <p:cNvSpPr>
            <a:spLocks noChangeShapeType="1"/>
          </p:cNvSpPr>
          <p:nvPr/>
        </p:nvSpPr>
        <p:spPr bwMode="auto">
          <a:xfrm flipH="1" flipV="1">
            <a:off x="4321118" y="2405011"/>
            <a:ext cx="738963" cy="5866"/>
          </a:xfrm>
          <a:prstGeom prst="line">
            <a:avLst/>
          </a:prstGeom>
          <a:noFill/>
          <a:ln w="28575">
            <a:solidFill>
              <a:schemeClr val="tx1"/>
            </a:solidFill>
            <a:round/>
            <a:headEnd/>
            <a:tailEnd/>
          </a:ln>
          <a:effectLst/>
        </p:spPr>
        <p:txBody>
          <a:bodyPr wrap="none" anchor="ctr"/>
          <a:lstStyle/>
          <a:p>
            <a:endParaRPr lang="en-US"/>
          </a:p>
        </p:txBody>
      </p:sp>
      <p:sp>
        <p:nvSpPr>
          <p:cNvPr id="15" name="Rectangle 22"/>
          <p:cNvSpPr>
            <a:spLocks noChangeArrowheads="1"/>
          </p:cNvSpPr>
          <p:nvPr/>
        </p:nvSpPr>
        <p:spPr bwMode="auto">
          <a:xfrm>
            <a:off x="5442716" y="3070495"/>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7" name="Rectangle 26"/>
          <p:cNvSpPr>
            <a:spLocks noChangeArrowheads="1"/>
          </p:cNvSpPr>
          <p:nvPr/>
        </p:nvSpPr>
        <p:spPr bwMode="auto">
          <a:xfrm>
            <a:off x="4506034" y="2816413"/>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18" name="Rectangle 27"/>
          <p:cNvSpPr>
            <a:spLocks noChangeArrowheads="1"/>
          </p:cNvSpPr>
          <p:nvPr/>
        </p:nvSpPr>
        <p:spPr bwMode="auto">
          <a:xfrm>
            <a:off x="6137867" y="3082767"/>
            <a:ext cx="152400" cy="152400"/>
          </a:xfrm>
          <a:prstGeom prst="rect">
            <a:avLst/>
          </a:prstGeom>
          <a:solidFill>
            <a:schemeClr val="tx1"/>
          </a:solidFill>
          <a:ln w="28575">
            <a:solidFill>
              <a:schemeClr val="tx1"/>
            </a:solidFill>
            <a:miter lim="800000"/>
            <a:headEnd/>
            <a:tailEnd/>
          </a:ln>
          <a:effectLst/>
        </p:spPr>
        <p:txBody>
          <a:bodyPr wrap="none" anchor="ctr"/>
          <a:lstStyle/>
          <a:p>
            <a:endParaRPr lang="en-US"/>
          </a:p>
        </p:txBody>
      </p:sp>
      <p:sp>
        <p:nvSpPr>
          <p:cNvPr id="21" name="Text Box 30"/>
          <p:cNvSpPr txBox="1">
            <a:spLocks noChangeArrowheads="1"/>
          </p:cNvSpPr>
          <p:nvPr/>
        </p:nvSpPr>
        <p:spPr bwMode="auto">
          <a:xfrm>
            <a:off x="3992762" y="3031011"/>
            <a:ext cx="1650711" cy="461665"/>
          </a:xfrm>
          <a:prstGeom prst="rect">
            <a:avLst/>
          </a:prstGeom>
          <a:noFill/>
          <a:ln w="19050">
            <a:noFill/>
            <a:miter lim="800000"/>
            <a:headEnd/>
            <a:tailEnd/>
          </a:ln>
          <a:effectLst/>
        </p:spPr>
        <p:txBody>
          <a:bodyPr wrap="square" anchor="ctr">
            <a:spAutoFit/>
          </a:bodyPr>
          <a:lstStyle/>
          <a:p>
            <a:pPr algn="ctr"/>
            <a:r>
              <a:rPr lang="en-US" sz="1200" i="1" u="none" dirty="0">
                <a:solidFill>
                  <a:schemeClr val="tx1"/>
                </a:solidFill>
              </a:rPr>
              <a:t>Current Limiting Reactor</a:t>
            </a:r>
          </a:p>
        </p:txBody>
      </p:sp>
      <p:grpSp>
        <p:nvGrpSpPr>
          <p:cNvPr id="22" name="Group 31"/>
          <p:cNvGrpSpPr>
            <a:grpSpLocks/>
          </p:cNvGrpSpPr>
          <p:nvPr/>
        </p:nvGrpSpPr>
        <p:grpSpPr bwMode="auto">
          <a:xfrm rot="16200000">
            <a:off x="5616536" y="4026937"/>
            <a:ext cx="381000" cy="228600"/>
            <a:chOff x="4080" y="720"/>
            <a:chExt cx="240" cy="144"/>
          </a:xfrm>
        </p:grpSpPr>
        <p:sp>
          <p:nvSpPr>
            <p:cNvPr id="57" name="Oval 32"/>
            <p:cNvSpPr>
              <a:spLocks noChangeArrowheads="1"/>
            </p:cNvSpPr>
            <p:nvPr/>
          </p:nvSpPr>
          <p:spPr bwMode="auto">
            <a:xfrm>
              <a:off x="4080" y="720"/>
              <a:ext cx="96" cy="144"/>
            </a:xfrm>
            <a:prstGeom prst="ellipse">
              <a:avLst/>
            </a:prstGeom>
            <a:noFill/>
            <a:ln w="28575">
              <a:noFill/>
              <a:round/>
              <a:headEnd/>
              <a:tailEnd/>
            </a:ln>
            <a:effectLst/>
          </p:spPr>
          <p:txBody>
            <a:bodyPr wrap="none" anchor="ctr"/>
            <a:lstStyle/>
            <a:p>
              <a:endParaRPr lang="en-US"/>
            </a:p>
          </p:txBody>
        </p:sp>
        <p:sp>
          <p:nvSpPr>
            <p:cNvPr id="58" name="Oval 33"/>
            <p:cNvSpPr>
              <a:spLocks noChangeArrowheads="1"/>
            </p:cNvSpPr>
            <p:nvPr/>
          </p:nvSpPr>
          <p:spPr bwMode="auto">
            <a:xfrm>
              <a:off x="4224" y="720"/>
              <a:ext cx="96" cy="144"/>
            </a:xfrm>
            <a:prstGeom prst="ellipse">
              <a:avLst/>
            </a:prstGeom>
            <a:noFill/>
            <a:ln w="28575">
              <a:noFill/>
              <a:round/>
              <a:headEnd/>
              <a:tailEnd/>
            </a:ln>
            <a:effectLst/>
          </p:spPr>
          <p:txBody>
            <a:bodyPr wrap="none" anchor="ctr"/>
            <a:lstStyle/>
            <a:p>
              <a:endParaRPr lang="en-US"/>
            </a:p>
          </p:txBody>
        </p:sp>
        <p:sp>
          <p:nvSpPr>
            <p:cNvPr id="59" name="Oval 34"/>
            <p:cNvSpPr>
              <a:spLocks noChangeArrowheads="1"/>
            </p:cNvSpPr>
            <p:nvPr/>
          </p:nvSpPr>
          <p:spPr bwMode="auto">
            <a:xfrm>
              <a:off x="4176" y="720"/>
              <a:ext cx="96" cy="144"/>
            </a:xfrm>
            <a:prstGeom prst="ellipse">
              <a:avLst/>
            </a:prstGeom>
            <a:noFill/>
            <a:ln w="28575">
              <a:noFill/>
              <a:round/>
              <a:headEnd/>
              <a:tailEnd/>
            </a:ln>
            <a:effectLst/>
          </p:spPr>
          <p:txBody>
            <a:bodyPr wrap="none" anchor="ctr"/>
            <a:lstStyle/>
            <a:p>
              <a:endParaRPr lang="en-US"/>
            </a:p>
          </p:txBody>
        </p:sp>
        <p:sp>
          <p:nvSpPr>
            <p:cNvPr id="60" name="Oval 35"/>
            <p:cNvSpPr>
              <a:spLocks noChangeArrowheads="1"/>
            </p:cNvSpPr>
            <p:nvPr/>
          </p:nvSpPr>
          <p:spPr bwMode="auto">
            <a:xfrm>
              <a:off x="4128" y="720"/>
              <a:ext cx="96" cy="144"/>
            </a:xfrm>
            <a:prstGeom prst="ellipse">
              <a:avLst/>
            </a:prstGeom>
            <a:noFill/>
            <a:ln w="28575">
              <a:noFill/>
              <a:round/>
              <a:headEnd/>
              <a:tailEnd/>
            </a:ln>
            <a:effectLst/>
          </p:spPr>
          <p:txBody>
            <a:bodyPr wrap="none" anchor="ctr"/>
            <a:lstStyle/>
            <a:p>
              <a:endParaRPr lang="en-US"/>
            </a:p>
          </p:txBody>
        </p:sp>
      </p:grpSp>
      <p:grpSp>
        <p:nvGrpSpPr>
          <p:cNvPr id="23" name="Group 36"/>
          <p:cNvGrpSpPr>
            <a:grpSpLocks/>
          </p:cNvGrpSpPr>
          <p:nvPr/>
        </p:nvGrpSpPr>
        <p:grpSpPr bwMode="auto">
          <a:xfrm>
            <a:off x="4958664" y="2778313"/>
            <a:ext cx="381000" cy="228600"/>
            <a:chOff x="4080" y="720"/>
            <a:chExt cx="240" cy="144"/>
          </a:xfrm>
        </p:grpSpPr>
        <p:sp>
          <p:nvSpPr>
            <p:cNvPr id="53" name="Oval 3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54" name="Oval 3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55" name="Oval 3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56" name="Oval 4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24" name="Text Box 41"/>
          <p:cNvSpPr txBox="1">
            <a:spLocks noChangeArrowheads="1"/>
          </p:cNvSpPr>
          <p:nvPr/>
        </p:nvSpPr>
        <p:spPr bwMode="auto">
          <a:xfrm>
            <a:off x="4528676" y="2065830"/>
            <a:ext cx="1367170" cy="276999"/>
          </a:xfrm>
          <a:prstGeom prst="rect">
            <a:avLst/>
          </a:prstGeom>
          <a:noFill/>
          <a:ln w="28575">
            <a:noFill/>
            <a:miter lim="800000"/>
            <a:headEnd/>
            <a:tailEnd/>
          </a:ln>
          <a:effectLst/>
        </p:spPr>
        <p:txBody>
          <a:bodyPr wrap="none" anchor="ctr">
            <a:spAutoFit/>
          </a:bodyPr>
          <a:lstStyle/>
          <a:p>
            <a:pPr algn="ctr"/>
            <a:r>
              <a:rPr lang="en-US" sz="1200" i="0" u="none" dirty="0">
                <a:solidFill>
                  <a:schemeClr val="tx1"/>
                </a:solidFill>
              </a:rPr>
              <a:t>N.O.</a:t>
            </a:r>
            <a:r>
              <a:rPr lang="en-US" sz="1200" dirty="0"/>
              <a:t> </a:t>
            </a:r>
            <a:r>
              <a:rPr lang="en-US" sz="1200" i="0" u="none" dirty="0">
                <a:solidFill>
                  <a:schemeClr val="tx1"/>
                </a:solidFill>
              </a:rPr>
              <a:t>Bypass Switch</a:t>
            </a:r>
          </a:p>
        </p:txBody>
      </p:sp>
      <p:sp>
        <p:nvSpPr>
          <p:cNvPr id="26" name="Line 43"/>
          <p:cNvSpPr>
            <a:spLocks noChangeShapeType="1"/>
          </p:cNvSpPr>
          <p:nvPr/>
        </p:nvSpPr>
        <p:spPr bwMode="auto">
          <a:xfrm flipV="1">
            <a:off x="7473911" y="3163604"/>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27" name="Rectangle 44"/>
          <p:cNvSpPr>
            <a:spLocks noChangeArrowheads="1"/>
          </p:cNvSpPr>
          <p:nvPr/>
        </p:nvSpPr>
        <p:spPr bwMode="auto">
          <a:xfrm>
            <a:off x="7609127" y="309745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28" name="Text Box 45"/>
          <p:cNvSpPr txBox="1">
            <a:spLocks noChangeArrowheads="1"/>
          </p:cNvSpPr>
          <p:nvPr/>
        </p:nvSpPr>
        <p:spPr bwMode="auto">
          <a:xfrm>
            <a:off x="7568404" y="2039183"/>
            <a:ext cx="795987" cy="461665"/>
          </a:xfrm>
          <a:prstGeom prst="rect">
            <a:avLst/>
          </a:prstGeom>
          <a:noFill/>
          <a:ln w="28575">
            <a:noFill/>
            <a:miter lim="800000"/>
            <a:headEnd/>
            <a:tailEnd/>
          </a:ln>
          <a:effectLst/>
        </p:spPr>
        <p:txBody>
          <a:bodyPr wrap="none" anchor="ctr">
            <a:spAutoFit/>
          </a:bodyPr>
          <a:lstStyle/>
          <a:p>
            <a:pPr algn="ctr"/>
            <a:r>
              <a:rPr lang="en-US" sz="1200" i="0" u="none" dirty="0">
                <a:solidFill>
                  <a:srgbClr val="FF0000"/>
                </a:solidFill>
              </a:rPr>
              <a:t>Protected</a:t>
            </a:r>
          </a:p>
          <a:p>
            <a:pPr algn="ctr"/>
            <a:r>
              <a:rPr lang="en-US" sz="1200" i="0" u="none" dirty="0">
                <a:solidFill>
                  <a:srgbClr val="FF0000"/>
                </a:solidFill>
              </a:rPr>
              <a:t>Loads</a:t>
            </a:r>
          </a:p>
        </p:txBody>
      </p:sp>
      <p:sp>
        <p:nvSpPr>
          <p:cNvPr id="29" name="Line 46"/>
          <p:cNvSpPr>
            <a:spLocks noChangeShapeType="1"/>
          </p:cNvSpPr>
          <p:nvPr/>
        </p:nvSpPr>
        <p:spPr bwMode="auto">
          <a:xfrm>
            <a:off x="1852553" y="2597780"/>
            <a:ext cx="0" cy="721014"/>
          </a:xfrm>
          <a:prstGeom prst="line">
            <a:avLst/>
          </a:prstGeom>
          <a:noFill/>
          <a:ln w="28575">
            <a:solidFill>
              <a:srgbClr val="51626F"/>
            </a:solidFill>
            <a:round/>
            <a:headEnd/>
            <a:tailEnd/>
          </a:ln>
          <a:effectLst/>
        </p:spPr>
        <p:txBody>
          <a:bodyPr wrap="none" anchor="ctr"/>
          <a:lstStyle/>
          <a:p>
            <a:endParaRPr lang="en-US">
              <a:ln>
                <a:solidFill>
                  <a:srgbClr val="51626F"/>
                </a:solidFill>
              </a:ln>
            </a:endParaRPr>
          </a:p>
        </p:txBody>
      </p:sp>
      <p:sp>
        <p:nvSpPr>
          <p:cNvPr id="30" name="Text Box 47"/>
          <p:cNvSpPr txBox="1">
            <a:spLocks noChangeArrowheads="1"/>
          </p:cNvSpPr>
          <p:nvPr/>
        </p:nvSpPr>
        <p:spPr bwMode="auto">
          <a:xfrm>
            <a:off x="838947" y="2509966"/>
            <a:ext cx="1118649" cy="646331"/>
          </a:xfrm>
          <a:prstGeom prst="rect">
            <a:avLst/>
          </a:prstGeom>
          <a:noFill/>
          <a:ln w="28575">
            <a:noFill/>
            <a:miter lim="800000"/>
            <a:headEnd/>
            <a:tailEnd/>
          </a:ln>
          <a:effectLst/>
        </p:spPr>
        <p:txBody>
          <a:bodyPr wrap="square" anchor="ctr">
            <a:spAutoFit/>
          </a:bodyPr>
          <a:lstStyle/>
          <a:p>
            <a:pPr algn="ctr"/>
            <a:r>
              <a:rPr lang="en-US" sz="1200" i="0" u="none" dirty="0">
                <a:solidFill>
                  <a:schemeClr val="tx1"/>
                </a:solidFill>
              </a:rPr>
              <a:t>Utility </a:t>
            </a:r>
          </a:p>
          <a:p>
            <a:pPr algn="ctr"/>
            <a:r>
              <a:rPr lang="en-US" sz="1200" i="0" u="none" dirty="0">
                <a:solidFill>
                  <a:schemeClr val="tx1"/>
                </a:solidFill>
              </a:rPr>
              <a:t>Transmission Source</a:t>
            </a:r>
          </a:p>
        </p:txBody>
      </p:sp>
      <p:grpSp>
        <p:nvGrpSpPr>
          <p:cNvPr id="31" name="Group 48"/>
          <p:cNvGrpSpPr>
            <a:grpSpLocks/>
          </p:cNvGrpSpPr>
          <p:nvPr/>
        </p:nvGrpSpPr>
        <p:grpSpPr bwMode="auto">
          <a:xfrm rot="16200000" flipH="1">
            <a:off x="2097234" y="2788280"/>
            <a:ext cx="304800" cy="228600"/>
            <a:chOff x="528" y="1536"/>
            <a:chExt cx="192" cy="144"/>
          </a:xfrm>
        </p:grpSpPr>
        <p:sp>
          <p:nvSpPr>
            <p:cNvPr id="49" name="Line 49"/>
            <p:cNvSpPr>
              <a:spLocks noChangeShapeType="1"/>
            </p:cNvSpPr>
            <p:nvPr/>
          </p:nvSpPr>
          <p:spPr bwMode="auto">
            <a:xfrm>
              <a:off x="528" y="1536"/>
              <a:ext cx="48" cy="144"/>
            </a:xfrm>
            <a:prstGeom prst="line">
              <a:avLst/>
            </a:prstGeom>
            <a:noFill/>
            <a:ln w="28575">
              <a:solidFill>
                <a:schemeClr val="tx1"/>
              </a:solidFill>
              <a:round/>
              <a:headEnd/>
              <a:tailEnd/>
            </a:ln>
            <a:effectLst/>
          </p:spPr>
          <p:txBody>
            <a:bodyPr wrap="none" anchor="ctr"/>
            <a:lstStyle/>
            <a:p>
              <a:endParaRPr lang="en-US"/>
            </a:p>
          </p:txBody>
        </p:sp>
        <p:sp>
          <p:nvSpPr>
            <p:cNvPr id="50" name="Line 50"/>
            <p:cNvSpPr>
              <a:spLocks noChangeShapeType="1"/>
            </p:cNvSpPr>
            <p:nvPr/>
          </p:nvSpPr>
          <p:spPr bwMode="auto">
            <a:xfrm>
              <a:off x="624" y="1536"/>
              <a:ext cx="48" cy="144"/>
            </a:xfrm>
            <a:prstGeom prst="line">
              <a:avLst/>
            </a:prstGeom>
            <a:noFill/>
            <a:ln w="28575">
              <a:solidFill>
                <a:schemeClr val="tx1"/>
              </a:solidFill>
              <a:round/>
              <a:headEnd/>
              <a:tailEnd/>
            </a:ln>
            <a:effectLst/>
          </p:spPr>
          <p:txBody>
            <a:bodyPr wrap="none" anchor="ctr"/>
            <a:lstStyle/>
            <a:p>
              <a:endParaRPr lang="en-US"/>
            </a:p>
          </p:txBody>
        </p:sp>
        <p:sp>
          <p:nvSpPr>
            <p:cNvPr id="51" name="Line 51"/>
            <p:cNvSpPr>
              <a:spLocks noChangeShapeType="1"/>
            </p:cNvSpPr>
            <p:nvPr/>
          </p:nvSpPr>
          <p:spPr bwMode="auto">
            <a:xfrm flipH="1">
              <a:off x="672" y="1536"/>
              <a:ext cx="48" cy="144"/>
            </a:xfrm>
            <a:prstGeom prst="line">
              <a:avLst/>
            </a:prstGeom>
            <a:noFill/>
            <a:ln w="28575">
              <a:solidFill>
                <a:schemeClr val="tx1"/>
              </a:solidFill>
              <a:round/>
              <a:headEnd/>
              <a:tailEnd/>
            </a:ln>
            <a:effectLst/>
          </p:spPr>
          <p:txBody>
            <a:bodyPr wrap="none" anchor="ctr"/>
            <a:lstStyle/>
            <a:p>
              <a:endParaRPr lang="en-US"/>
            </a:p>
          </p:txBody>
        </p:sp>
        <p:sp>
          <p:nvSpPr>
            <p:cNvPr id="52" name="Line 52"/>
            <p:cNvSpPr>
              <a:spLocks noChangeShapeType="1"/>
            </p:cNvSpPr>
            <p:nvPr/>
          </p:nvSpPr>
          <p:spPr bwMode="auto">
            <a:xfrm flipH="1">
              <a:off x="576" y="1536"/>
              <a:ext cx="48" cy="144"/>
            </a:xfrm>
            <a:prstGeom prst="line">
              <a:avLst/>
            </a:prstGeom>
            <a:noFill/>
            <a:ln w="28575">
              <a:solidFill>
                <a:schemeClr val="tx1"/>
              </a:solidFill>
              <a:round/>
              <a:headEnd/>
              <a:tailEnd/>
            </a:ln>
            <a:effectLst/>
          </p:spPr>
          <p:txBody>
            <a:bodyPr wrap="none" anchor="ctr"/>
            <a:lstStyle/>
            <a:p>
              <a:endParaRPr lang="en-US"/>
            </a:p>
          </p:txBody>
        </p:sp>
      </p:grpSp>
      <p:grpSp>
        <p:nvGrpSpPr>
          <p:cNvPr id="66" name="Group 65"/>
          <p:cNvGrpSpPr/>
          <p:nvPr/>
        </p:nvGrpSpPr>
        <p:grpSpPr>
          <a:xfrm rot="10800000">
            <a:off x="6108661" y="3880400"/>
            <a:ext cx="243674" cy="73955"/>
            <a:chOff x="4611329" y="1625670"/>
            <a:chExt cx="538484" cy="152400"/>
          </a:xfrm>
        </p:grpSpPr>
        <p:sp>
          <p:nvSpPr>
            <p:cNvPr id="47" name="Arc 56"/>
            <p:cNvSpPr>
              <a:spLocks/>
            </p:cNvSpPr>
            <p:nvPr/>
          </p:nvSpPr>
          <p:spPr bwMode="auto">
            <a:xfrm flipH="1" flipV="1">
              <a:off x="4611329"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sp>
          <p:nvSpPr>
            <p:cNvPr id="48" name="Arc 57"/>
            <p:cNvSpPr>
              <a:spLocks/>
            </p:cNvSpPr>
            <p:nvPr/>
          </p:nvSpPr>
          <p:spPr bwMode="auto">
            <a:xfrm flipV="1">
              <a:off x="4875493" y="1625670"/>
              <a:ext cx="27432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chemeClr val="tx1"/>
              </a:solidFill>
              <a:round/>
              <a:headEnd/>
              <a:tailEnd/>
            </a:ln>
            <a:effectLst/>
          </p:spPr>
          <p:txBody>
            <a:bodyPr wrap="none" anchor="ctr"/>
            <a:lstStyle/>
            <a:p>
              <a:endParaRPr lang="en-US"/>
            </a:p>
          </p:txBody>
        </p:sp>
      </p:grpSp>
      <p:sp>
        <p:nvSpPr>
          <p:cNvPr id="45" name="Line 58"/>
          <p:cNvSpPr>
            <a:spLocks noChangeShapeType="1"/>
          </p:cNvSpPr>
          <p:nvPr/>
        </p:nvSpPr>
        <p:spPr bwMode="auto">
          <a:xfrm>
            <a:off x="6095576" y="3830976"/>
            <a:ext cx="256759" cy="0"/>
          </a:xfrm>
          <a:prstGeom prst="line">
            <a:avLst/>
          </a:prstGeom>
          <a:noFill/>
          <a:ln w="28575">
            <a:solidFill>
              <a:schemeClr val="tx1"/>
            </a:solidFill>
            <a:round/>
            <a:headEnd/>
            <a:tailEnd/>
          </a:ln>
          <a:effectLst/>
        </p:spPr>
        <p:txBody>
          <a:bodyPr wrap="none" anchor="ctr"/>
          <a:lstStyle/>
          <a:p>
            <a:endParaRPr lang="en-US"/>
          </a:p>
        </p:txBody>
      </p:sp>
      <p:sp>
        <p:nvSpPr>
          <p:cNvPr id="33" name="Text Box 60"/>
          <p:cNvSpPr txBox="1">
            <a:spLocks noChangeArrowheads="1"/>
          </p:cNvSpPr>
          <p:nvPr/>
        </p:nvSpPr>
        <p:spPr bwMode="auto">
          <a:xfrm>
            <a:off x="5926761" y="3993827"/>
            <a:ext cx="1174104" cy="461665"/>
          </a:xfrm>
          <a:prstGeom prst="rect">
            <a:avLst/>
          </a:prstGeom>
          <a:noFill/>
          <a:ln w="28575">
            <a:noFill/>
            <a:miter lim="800000"/>
            <a:headEnd/>
            <a:tailEnd/>
          </a:ln>
          <a:effectLst/>
        </p:spPr>
        <p:txBody>
          <a:bodyPr wrap="none">
            <a:spAutoFit/>
          </a:bodyPr>
          <a:lstStyle/>
          <a:p>
            <a:r>
              <a:rPr lang="en-US" sz="1200" i="0" u="none" dirty="0">
                <a:solidFill>
                  <a:schemeClr val="tx1"/>
                </a:solidFill>
              </a:rPr>
              <a:t>Power Factor</a:t>
            </a:r>
          </a:p>
          <a:p>
            <a:r>
              <a:rPr lang="en-US" sz="1200" i="0" u="none" dirty="0">
                <a:solidFill>
                  <a:schemeClr val="tx1"/>
                </a:solidFill>
              </a:rPr>
              <a:t>Correction Caps</a:t>
            </a:r>
          </a:p>
        </p:txBody>
      </p:sp>
      <p:sp>
        <p:nvSpPr>
          <p:cNvPr id="34" name="Rectangle 61"/>
          <p:cNvSpPr>
            <a:spLocks noChangeArrowheads="1"/>
          </p:cNvSpPr>
          <p:nvPr/>
        </p:nvSpPr>
        <p:spPr bwMode="auto">
          <a:xfrm>
            <a:off x="3706472" y="3854812"/>
            <a:ext cx="2209800" cy="813218"/>
          </a:xfrm>
          <a:prstGeom prst="rect">
            <a:avLst/>
          </a:prstGeom>
          <a:solidFill>
            <a:schemeClr val="accent1"/>
          </a:solidFill>
          <a:ln w="28575">
            <a:solidFill>
              <a:schemeClr val="tx1"/>
            </a:solidFill>
            <a:miter lim="800000"/>
            <a:headEnd/>
            <a:tailEnd/>
          </a:ln>
          <a:effectLst/>
        </p:spPr>
        <p:txBody>
          <a:bodyPr wrap="none" anchor="ctr"/>
          <a:lstStyle/>
          <a:p>
            <a:endParaRPr lang="en-US"/>
          </a:p>
        </p:txBody>
      </p:sp>
      <p:sp>
        <p:nvSpPr>
          <p:cNvPr id="35" name="Text Box 62"/>
          <p:cNvSpPr txBox="1">
            <a:spLocks noChangeArrowheads="1"/>
          </p:cNvSpPr>
          <p:nvPr/>
        </p:nvSpPr>
        <p:spPr bwMode="auto">
          <a:xfrm>
            <a:off x="3713218" y="3906814"/>
            <a:ext cx="2209800" cy="646331"/>
          </a:xfrm>
          <a:prstGeom prst="rect">
            <a:avLst/>
          </a:prstGeom>
          <a:noFill/>
          <a:ln w="28575">
            <a:noFill/>
            <a:miter lim="800000"/>
            <a:headEnd/>
            <a:tailEnd/>
          </a:ln>
          <a:effectLst/>
        </p:spPr>
        <p:txBody>
          <a:bodyPr wrap="square" anchor="ctr">
            <a:spAutoFit/>
          </a:bodyPr>
          <a:lstStyle/>
          <a:p>
            <a:pPr algn="ctr"/>
            <a:r>
              <a:rPr lang="en-US" i="0" u="none" dirty="0">
                <a:solidFill>
                  <a:schemeClr val="bg1"/>
                </a:solidFill>
              </a:rPr>
              <a:t>D-VAR® STATCOM Units</a:t>
            </a:r>
          </a:p>
        </p:txBody>
      </p:sp>
      <p:grpSp>
        <p:nvGrpSpPr>
          <p:cNvPr id="36" name="Group 66"/>
          <p:cNvGrpSpPr>
            <a:grpSpLocks/>
          </p:cNvGrpSpPr>
          <p:nvPr/>
        </p:nvGrpSpPr>
        <p:grpSpPr bwMode="auto">
          <a:xfrm rot="16200000">
            <a:off x="6044610" y="3425869"/>
            <a:ext cx="304800" cy="152400"/>
            <a:chOff x="4080" y="720"/>
            <a:chExt cx="240" cy="144"/>
          </a:xfrm>
        </p:grpSpPr>
        <p:sp>
          <p:nvSpPr>
            <p:cNvPr id="40" name="Oval 67"/>
            <p:cNvSpPr>
              <a:spLocks noChangeArrowheads="1"/>
            </p:cNvSpPr>
            <p:nvPr/>
          </p:nvSpPr>
          <p:spPr bwMode="auto">
            <a:xfrm>
              <a:off x="4080" y="720"/>
              <a:ext cx="96" cy="144"/>
            </a:xfrm>
            <a:prstGeom prst="ellipse">
              <a:avLst/>
            </a:prstGeom>
            <a:noFill/>
            <a:ln w="28575">
              <a:solidFill>
                <a:schemeClr val="tx1"/>
              </a:solidFill>
              <a:round/>
              <a:headEnd/>
              <a:tailEnd/>
            </a:ln>
            <a:effectLst/>
          </p:spPr>
          <p:txBody>
            <a:bodyPr wrap="none" anchor="ctr"/>
            <a:lstStyle/>
            <a:p>
              <a:endParaRPr lang="en-US"/>
            </a:p>
          </p:txBody>
        </p:sp>
        <p:sp>
          <p:nvSpPr>
            <p:cNvPr id="41" name="Oval 68"/>
            <p:cNvSpPr>
              <a:spLocks noChangeArrowheads="1"/>
            </p:cNvSpPr>
            <p:nvPr/>
          </p:nvSpPr>
          <p:spPr bwMode="auto">
            <a:xfrm>
              <a:off x="4224" y="720"/>
              <a:ext cx="96" cy="144"/>
            </a:xfrm>
            <a:prstGeom prst="ellipse">
              <a:avLst/>
            </a:prstGeom>
            <a:noFill/>
            <a:ln w="28575">
              <a:solidFill>
                <a:schemeClr val="tx1"/>
              </a:solidFill>
              <a:round/>
              <a:headEnd/>
              <a:tailEnd/>
            </a:ln>
            <a:effectLst/>
          </p:spPr>
          <p:txBody>
            <a:bodyPr wrap="none" anchor="ctr"/>
            <a:lstStyle/>
            <a:p>
              <a:endParaRPr lang="en-US"/>
            </a:p>
          </p:txBody>
        </p:sp>
        <p:sp>
          <p:nvSpPr>
            <p:cNvPr id="42" name="Oval 69"/>
            <p:cNvSpPr>
              <a:spLocks noChangeArrowheads="1"/>
            </p:cNvSpPr>
            <p:nvPr/>
          </p:nvSpPr>
          <p:spPr bwMode="auto">
            <a:xfrm>
              <a:off x="4176" y="720"/>
              <a:ext cx="96" cy="144"/>
            </a:xfrm>
            <a:prstGeom prst="ellipse">
              <a:avLst/>
            </a:prstGeom>
            <a:noFill/>
            <a:ln w="28575">
              <a:solidFill>
                <a:schemeClr val="tx1"/>
              </a:solidFill>
              <a:round/>
              <a:headEnd/>
              <a:tailEnd/>
            </a:ln>
            <a:effectLst/>
          </p:spPr>
          <p:txBody>
            <a:bodyPr wrap="none" anchor="ctr"/>
            <a:lstStyle/>
            <a:p>
              <a:endParaRPr lang="en-US"/>
            </a:p>
          </p:txBody>
        </p:sp>
        <p:sp>
          <p:nvSpPr>
            <p:cNvPr id="43" name="Oval 70"/>
            <p:cNvSpPr>
              <a:spLocks noChangeArrowheads="1"/>
            </p:cNvSpPr>
            <p:nvPr/>
          </p:nvSpPr>
          <p:spPr bwMode="auto">
            <a:xfrm>
              <a:off x="4128" y="720"/>
              <a:ext cx="96" cy="144"/>
            </a:xfrm>
            <a:prstGeom prst="ellipse">
              <a:avLst/>
            </a:prstGeom>
            <a:noFill/>
            <a:ln w="28575">
              <a:solidFill>
                <a:schemeClr val="tx1"/>
              </a:solidFill>
              <a:round/>
              <a:headEnd/>
              <a:tailEnd/>
            </a:ln>
            <a:effectLst/>
          </p:spPr>
          <p:txBody>
            <a:bodyPr wrap="none" anchor="ctr"/>
            <a:lstStyle/>
            <a:p>
              <a:endParaRPr lang="en-US"/>
            </a:p>
          </p:txBody>
        </p:sp>
      </p:grpSp>
      <p:sp>
        <p:nvSpPr>
          <p:cNvPr id="37" name="Line 73"/>
          <p:cNvSpPr>
            <a:spLocks noChangeShapeType="1"/>
          </p:cNvSpPr>
          <p:nvPr/>
        </p:nvSpPr>
        <p:spPr bwMode="auto">
          <a:xfrm flipV="1">
            <a:off x="7509821" y="2885845"/>
            <a:ext cx="938877" cy="14374"/>
          </a:xfrm>
          <a:prstGeom prst="line">
            <a:avLst/>
          </a:prstGeom>
          <a:noFill/>
          <a:ln w="28575">
            <a:solidFill>
              <a:srgbClr val="51626F"/>
            </a:solidFill>
            <a:round/>
            <a:headEnd/>
            <a:tailEnd type="triangle" w="med" len="med"/>
          </a:ln>
          <a:effectLst/>
        </p:spPr>
        <p:txBody>
          <a:bodyPr wrap="none" anchor="ctr"/>
          <a:lstStyle/>
          <a:p>
            <a:endParaRPr lang="en-US"/>
          </a:p>
        </p:txBody>
      </p:sp>
      <p:sp>
        <p:nvSpPr>
          <p:cNvPr id="38" name="Rectangle 74"/>
          <p:cNvSpPr>
            <a:spLocks noChangeArrowheads="1"/>
          </p:cNvSpPr>
          <p:nvPr/>
        </p:nvSpPr>
        <p:spPr bwMode="auto">
          <a:xfrm>
            <a:off x="7600533" y="2833132"/>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39" name="Line 19"/>
          <p:cNvSpPr>
            <a:spLocks noChangeShapeType="1"/>
          </p:cNvSpPr>
          <p:nvPr/>
        </p:nvSpPr>
        <p:spPr bwMode="auto">
          <a:xfrm flipH="1" flipV="1">
            <a:off x="4317093" y="2411314"/>
            <a:ext cx="12809" cy="498996"/>
          </a:xfrm>
          <a:prstGeom prst="line">
            <a:avLst/>
          </a:prstGeom>
          <a:noFill/>
          <a:ln w="28575">
            <a:solidFill>
              <a:schemeClr val="tx1"/>
            </a:solidFill>
            <a:round/>
            <a:headEnd/>
            <a:tailEnd/>
          </a:ln>
          <a:effectLst/>
        </p:spPr>
        <p:txBody>
          <a:bodyPr wrap="none" anchor="ctr"/>
          <a:lstStyle/>
          <a:p>
            <a:endParaRPr lang="en-US"/>
          </a:p>
        </p:txBody>
      </p:sp>
      <p:sp>
        <p:nvSpPr>
          <p:cNvPr id="65" name="Rectangle 71"/>
          <p:cNvSpPr>
            <a:spLocks noChangeArrowheads="1"/>
          </p:cNvSpPr>
          <p:nvPr/>
        </p:nvSpPr>
        <p:spPr bwMode="auto">
          <a:xfrm>
            <a:off x="747395" y="4983775"/>
            <a:ext cx="7219003" cy="1439718"/>
          </a:xfrm>
          <a:prstGeom prst="rect">
            <a:avLst/>
          </a:prstGeom>
          <a:noFill/>
          <a:ln w="9525">
            <a:noFill/>
            <a:miter lim="800000"/>
            <a:headEnd/>
            <a:tailEnd/>
          </a:ln>
          <a:effectLst/>
        </p:spPr>
        <p:txBody>
          <a:bodyPr/>
          <a:lstStyle/>
          <a:p>
            <a:pPr marL="285750" indent="-285750" eaLnBrk="1" hangingPunct="1">
              <a:spcBef>
                <a:spcPct val="40000"/>
              </a:spcBef>
              <a:buClr>
                <a:srgbClr val="00A0E3"/>
              </a:buClr>
              <a:buFont typeface="Arial" pitchFamily="34" charset="0"/>
              <a:buChar char="•"/>
            </a:pPr>
            <a:r>
              <a:rPr lang="en-US" sz="1600" b="0" u="none" dirty="0">
                <a:solidFill>
                  <a:schemeClr val="tx1"/>
                </a:solidFill>
              </a:rPr>
              <a:t>D-VAR STATCOM Units with step-up transformers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Power factor correction caps (harmonic filters)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Current Limiting Reactors</a:t>
            </a:r>
          </a:p>
          <a:p>
            <a:pPr marL="285750" indent="-285750" eaLnBrk="1" hangingPunct="1">
              <a:spcBef>
                <a:spcPct val="40000"/>
              </a:spcBef>
              <a:buClr>
                <a:srgbClr val="00A0E3"/>
              </a:buClr>
              <a:buFont typeface="Arial" pitchFamily="34" charset="0"/>
              <a:buChar char="•"/>
            </a:pPr>
            <a:r>
              <a:rPr lang="en-US" sz="1600" b="0" u="none" dirty="0">
                <a:solidFill>
                  <a:schemeClr val="tx1"/>
                </a:solidFill>
              </a:rPr>
              <a:t>MV breakers and reactor disconnect switches</a:t>
            </a:r>
          </a:p>
        </p:txBody>
      </p:sp>
      <p:sp>
        <p:nvSpPr>
          <p:cNvPr id="67" name="Title 2"/>
          <p:cNvSpPr txBox="1">
            <a:spLocks/>
          </p:cNvSpPr>
          <p:nvPr/>
        </p:nvSpPr>
        <p:spPr>
          <a:xfrm>
            <a:off x="838947" y="337816"/>
            <a:ext cx="7047273" cy="728984"/>
          </a:xfrm>
          <a:prstGeom prst="rect">
            <a:avLst/>
          </a:prstGeom>
        </p:spPr>
        <p:txBody>
          <a:bodyPr vert="horz" lIns="0" tIns="0" rIns="0" bIns="0" rtlCol="0" anchor="t" anchorCtr="0">
            <a:normAutofit fontScale="92500"/>
          </a:bodyPr>
          <a:lstStyle>
            <a:lvl1pPr algn="l" defTabSz="914400" rtl="0" eaLnBrk="1" latinLnBrk="0" hangingPunct="1">
              <a:spcBef>
                <a:spcPct val="0"/>
              </a:spcBef>
              <a:buNone/>
              <a:defRPr sz="3800" kern="1200" spc="-30" baseline="0">
                <a:solidFill>
                  <a:schemeClr val="accent1"/>
                </a:solidFill>
                <a:latin typeface="+mj-lt"/>
                <a:ea typeface="+mj-ea"/>
                <a:cs typeface="+mj-cs"/>
              </a:defRPr>
            </a:lvl1pPr>
          </a:lstStyle>
          <a:p>
            <a:r>
              <a:rPr lang="en-US" sz="3200" dirty="0"/>
              <a:t>The AMSC PQ-IVR® System: Key Components </a:t>
            </a:r>
          </a:p>
        </p:txBody>
      </p:sp>
      <p:sp>
        <p:nvSpPr>
          <p:cNvPr id="68" name="Title 4"/>
          <p:cNvSpPr>
            <a:spLocks noGrp="1"/>
          </p:cNvSpPr>
          <p:nvPr>
            <p:ph type="title"/>
          </p:nvPr>
        </p:nvSpPr>
        <p:spPr>
          <a:xfrm>
            <a:off x="714254" y="1018475"/>
            <a:ext cx="7302319" cy="520001"/>
          </a:xfrm>
        </p:spPr>
        <p:txBody>
          <a:bodyPr>
            <a:noAutofit/>
          </a:bodyPr>
          <a:lstStyle/>
          <a:p>
            <a:br>
              <a:rPr lang="en-US" sz="2400" dirty="0"/>
            </a:br>
            <a:endParaRPr lang="en-US" sz="2400" dirty="0"/>
          </a:p>
        </p:txBody>
      </p:sp>
      <p:sp>
        <p:nvSpPr>
          <p:cNvPr id="69" name="Line 19">
            <a:extLst>
              <a:ext uri="{FF2B5EF4-FFF2-40B4-BE49-F238E27FC236}">
                <a16:creationId xmlns:a16="http://schemas.microsoft.com/office/drawing/2014/main" id="{989432CA-A067-4649-BBE6-6348E45A6A12}"/>
              </a:ext>
            </a:extLst>
          </p:cNvPr>
          <p:cNvSpPr>
            <a:spLocks noChangeShapeType="1"/>
          </p:cNvSpPr>
          <p:nvPr/>
        </p:nvSpPr>
        <p:spPr bwMode="auto">
          <a:xfrm flipH="1" flipV="1">
            <a:off x="5879231" y="2410877"/>
            <a:ext cx="14079" cy="488832"/>
          </a:xfrm>
          <a:prstGeom prst="line">
            <a:avLst/>
          </a:prstGeom>
          <a:noFill/>
          <a:ln w="28575">
            <a:solidFill>
              <a:schemeClr val="tx1"/>
            </a:solidFill>
            <a:round/>
            <a:headEnd/>
            <a:tailEnd/>
          </a:ln>
          <a:effectLst/>
        </p:spPr>
        <p:txBody>
          <a:bodyPr wrap="none" anchor="ctr"/>
          <a:lstStyle/>
          <a:p>
            <a:endParaRPr lang="en-US"/>
          </a:p>
        </p:txBody>
      </p:sp>
      <p:sp>
        <p:nvSpPr>
          <p:cNvPr id="70" name="Line 43">
            <a:extLst>
              <a:ext uri="{FF2B5EF4-FFF2-40B4-BE49-F238E27FC236}">
                <a16:creationId xmlns:a16="http://schemas.microsoft.com/office/drawing/2014/main" id="{08C94F7A-8238-874A-BF01-71BCD5F224F3}"/>
              </a:ext>
            </a:extLst>
          </p:cNvPr>
          <p:cNvSpPr>
            <a:spLocks noChangeShapeType="1"/>
          </p:cNvSpPr>
          <p:nvPr/>
        </p:nvSpPr>
        <p:spPr bwMode="auto">
          <a:xfrm flipV="1">
            <a:off x="7473911" y="2618563"/>
            <a:ext cx="919825" cy="19565"/>
          </a:xfrm>
          <a:prstGeom prst="line">
            <a:avLst/>
          </a:prstGeom>
          <a:noFill/>
          <a:ln w="28575">
            <a:solidFill>
              <a:srgbClr val="51626F"/>
            </a:solidFill>
            <a:round/>
            <a:headEnd/>
            <a:tailEnd type="triangle" w="med" len="med"/>
          </a:ln>
          <a:effectLst/>
        </p:spPr>
        <p:txBody>
          <a:bodyPr wrap="none" anchor="ctr"/>
          <a:lstStyle/>
          <a:p>
            <a:endParaRPr lang="en-US"/>
          </a:p>
        </p:txBody>
      </p:sp>
      <p:sp>
        <p:nvSpPr>
          <p:cNvPr id="71" name="Rectangle 74">
            <a:extLst>
              <a:ext uri="{FF2B5EF4-FFF2-40B4-BE49-F238E27FC236}">
                <a16:creationId xmlns:a16="http://schemas.microsoft.com/office/drawing/2014/main" id="{FB18085A-C773-C741-85E5-748B165E7A5E}"/>
              </a:ext>
            </a:extLst>
          </p:cNvPr>
          <p:cNvSpPr>
            <a:spLocks noChangeArrowheads="1"/>
          </p:cNvSpPr>
          <p:nvPr/>
        </p:nvSpPr>
        <p:spPr bwMode="auto">
          <a:xfrm>
            <a:off x="7602101" y="2551899"/>
            <a:ext cx="152400" cy="152400"/>
          </a:xfrm>
          <a:prstGeom prst="rect">
            <a:avLst/>
          </a:prstGeom>
          <a:solidFill>
            <a:schemeClr val="tx1"/>
          </a:solidFill>
          <a:ln w="28575">
            <a:solidFill>
              <a:srgbClr val="51626F"/>
            </a:solidFill>
            <a:miter lim="800000"/>
            <a:headEnd/>
            <a:tailEnd/>
          </a:ln>
          <a:effectLst/>
        </p:spPr>
        <p:txBody>
          <a:bodyPr wrap="none" anchor="ctr"/>
          <a:lstStyle/>
          <a:p>
            <a:endParaRPr lang="en-US"/>
          </a:p>
        </p:txBody>
      </p:sp>
      <p:sp>
        <p:nvSpPr>
          <p:cNvPr id="4" name="Rectangle 3">
            <a:extLst>
              <a:ext uri="{FF2B5EF4-FFF2-40B4-BE49-F238E27FC236}">
                <a16:creationId xmlns:a16="http://schemas.microsoft.com/office/drawing/2014/main" id="{F2D4E54E-29DF-D440-8E68-232547A3C9A0}"/>
              </a:ext>
            </a:extLst>
          </p:cNvPr>
          <p:cNvSpPr/>
          <p:nvPr/>
        </p:nvSpPr>
        <p:spPr>
          <a:xfrm>
            <a:off x="3301552" y="2029438"/>
            <a:ext cx="3999797" cy="285966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8AC5CDC2-91BB-204E-920F-15E222AD3647}"/>
              </a:ext>
            </a:extLst>
          </p:cNvPr>
          <p:cNvGrpSpPr/>
          <p:nvPr/>
        </p:nvGrpSpPr>
        <p:grpSpPr>
          <a:xfrm>
            <a:off x="2673964" y="1329699"/>
            <a:ext cx="2416494" cy="1509854"/>
            <a:chOff x="2798658" y="814297"/>
            <a:chExt cx="2416494" cy="1509854"/>
          </a:xfrm>
        </p:grpSpPr>
        <p:pic>
          <p:nvPicPr>
            <p:cNvPr id="19" name="Picture 18">
              <a:extLst>
                <a:ext uri="{FF2B5EF4-FFF2-40B4-BE49-F238E27FC236}">
                  <a16:creationId xmlns:a16="http://schemas.microsoft.com/office/drawing/2014/main" id="{4633CA1C-99FF-7A44-84E3-E09860E5827F}"/>
                </a:ext>
              </a:extLst>
            </p:cNvPr>
            <p:cNvPicPr>
              <a:picLocks noChangeAspect="1"/>
            </p:cNvPicPr>
            <p:nvPr/>
          </p:nvPicPr>
          <p:blipFill>
            <a:blip r:embed="rId2"/>
            <a:stretch>
              <a:fillRect/>
            </a:stretch>
          </p:blipFill>
          <p:spPr>
            <a:xfrm>
              <a:off x="2798658" y="814297"/>
              <a:ext cx="1335245" cy="1509854"/>
            </a:xfrm>
            <a:prstGeom prst="rect">
              <a:avLst/>
            </a:prstGeom>
          </p:spPr>
        </p:pic>
        <p:cxnSp>
          <p:nvCxnSpPr>
            <p:cNvPr id="44" name="Straight Arrow Connector 43">
              <a:extLst>
                <a:ext uri="{FF2B5EF4-FFF2-40B4-BE49-F238E27FC236}">
                  <a16:creationId xmlns:a16="http://schemas.microsoft.com/office/drawing/2014/main" id="{E92E2EBC-50C6-D944-8550-3126BE64D7BD}"/>
                </a:ext>
              </a:extLst>
            </p:cNvPr>
            <p:cNvCxnSpPr>
              <a:cxnSpLocks/>
            </p:cNvCxnSpPr>
            <p:nvPr/>
          </p:nvCxnSpPr>
          <p:spPr>
            <a:xfrm>
              <a:off x="3973059" y="1287205"/>
              <a:ext cx="1242093" cy="868217"/>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9496906-F6C5-C845-979C-0885407EEB13}"/>
              </a:ext>
            </a:extLst>
          </p:cNvPr>
          <p:cNvGrpSpPr/>
          <p:nvPr/>
        </p:nvGrpSpPr>
        <p:grpSpPr>
          <a:xfrm>
            <a:off x="5658320" y="862819"/>
            <a:ext cx="1433693" cy="2229790"/>
            <a:chOff x="5783014" y="347417"/>
            <a:chExt cx="1433693" cy="2229790"/>
          </a:xfrm>
        </p:grpSpPr>
        <p:pic>
          <p:nvPicPr>
            <p:cNvPr id="20" name="Picture 19">
              <a:extLst>
                <a:ext uri="{FF2B5EF4-FFF2-40B4-BE49-F238E27FC236}">
                  <a16:creationId xmlns:a16="http://schemas.microsoft.com/office/drawing/2014/main" id="{94AFB9CC-5A90-F248-A921-2F8554BBDA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1886" y="347417"/>
              <a:ext cx="1224821" cy="1050875"/>
            </a:xfrm>
            <a:prstGeom prst="rect">
              <a:avLst/>
            </a:prstGeom>
          </p:spPr>
        </p:pic>
        <p:cxnSp>
          <p:nvCxnSpPr>
            <p:cNvPr id="74" name="Straight Arrow Connector 73">
              <a:extLst>
                <a:ext uri="{FF2B5EF4-FFF2-40B4-BE49-F238E27FC236}">
                  <a16:creationId xmlns:a16="http://schemas.microsoft.com/office/drawing/2014/main" id="{CCF14050-336E-8842-BE99-74D509EA0548}"/>
                </a:ext>
              </a:extLst>
            </p:cNvPr>
            <p:cNvCxnSpPr>
              <a:cxnSpLocks/>
            </p:cNvCxnSpPr>
            <p:nvPr/>
          </p:nvCxnSpPr>
          <p:spPr>
            <a:xfrm flipH="1">
              <a:off x="5783014" y="1398292"/>
              <a:ext cx="664570" cy="1178915"/>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162986F9-9B07-054C-BF52-310553FACE94}"/>
              </a:ext>
            </a:extLst>
          </p:cNvPr>
          <p:cNvGrpSpPr/>
          <p:nvPr/>
        </p:nvGrpSpPr>
        <p:grpSpPr>
          <a:xfrm>
            <a:off x="6365936" y="3511985"/>
            <a:ext cx="2605140" cy="2647327"/>
            <a:chOff x="6490630" y="2996583"/>
            <a:chExt cx="2605140" cy="2647327"/>
          </a:xfrm>
        </p:grpSpPr>
        <p:pic>
          <p:nvPicPr>
            <p:cNvPr id="73" name="Picture 72">
              <a:extLst>
                <a:ext uri="{FF2B5EF4-FFF2-40B4-BE49-F238E27FC236}">
                  <a16:creationId xmlns:a16="http://schemas.microsoft.com/office/drawing/2014/main" id="{E47A4F99-B325-BB42-97B5-FC6045AF0B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12135" y="3927303"/>
              <a:ext cx="1983635" cy="1716607"/>
            </a:xfrm>
            <a:prstGeom prst="rect">
              <a:avLst/>
            </a:prstGeom>
          </p:spPr>
        </p:pic>
        <p:cxnSp>
          <p:nvCxnSpPr>
            <p:cNvPr id="78" name="Straight Arrow Connector 77">
              <a:extLst>
                <a:ext uri="{FF2B5EF4-FFF2-40B4-BE49-F238E27FC236}">
                  <a16:creationId xmlns:a16="http://schemas.microsoft.com/office/drawing/2014/main" id="{CC4F91AF-41C2-2C4D-8AAF-42AE1012FA89}"/>
                </a:ext>
              </a:extLst>
            </p:cNvPr>
            <p:cNvCxnSpPr>
              <a:cxnSpLocks/>
            </p:cNvCxnSpPr>
            <p:nvPr/>
          </p:nvCxnSpPr>
          <p:spPr>
            <a:xfrm flipH="1" flipV="1">
              <a:off x="6490630" y="2996583"/>
              <a:ext cx="1734462" cy="930720"/>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A4D6F681-0F5A-EE4A-A385-4C52A19F7191}"/>
              </a:ext>
            </a:extLst>
          </p:cNvPr>
          <p:cNvGrpSpPr/>
          <p:nvPr/>
        </p:nvGrpSpPr>
        <p:grpSpPr>
          <a:xfrm>
            <a:off x="1181985" y="3693654"/>
            <a:ext cx="2440520" cy="1160719"/>
            <a:chOff x="1306679" y="3178252"/>
            <a:chExt cx="2440520" cy="1160719"/>
          </a:xfrm>
        </p:grpSpPr>
        <p:cxnSp>
          <p:nvCxnSpPr>
            <p:cNvPr id="82" name="Straight Arrow Connector 81">
              <a:extLst>
                <a:ext uri="{FF2B5EF4-FFF2-40B4-BE49-F238E27FC236}">
                  <a16:creationId xmlns:a16="http://schemas.microsoft.com/office/drawing/2014/main" id="{DB727EB5-AD55-0042-A3C9-64BBA2B52A1F}"/>
                </a:ext>
              </a:extLst>
            </p:cNvPr>
            <p:cNvCxnSpPr>
              <a:cxnSpLocks/>
            </p:cNvCxnSpPr>
            <p:nvPr/>
          </p:nvCxnSpPr>
          <p:spPr>
            <a:xfrm>
              <a:off x="3063463" y="3745613"/>
              <a:ext cx="683736" cy="25998"/>
            </a:xfrm>
            <a:prstGeom prst="straightConnector1">
              <a:avLst/>
            </a:prstGeom>
            <a:ln w="444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4" name="Picture 83">
              <a:extLst>
                <a:ext uri="{FF2B5EF4-FFF2-40B4-BE49-F238E27FC236}">
                  <a16:creationId xmlns:a16="http://schemas.microsoft.com/office/drawing/2014/main" id="{69E94E8E-F3FB-5F46-B009-57EB2A8DD4C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6679" y="3178252"/>
              <a:ext cx="1758831" cy="1160719"/>
            </a:xfrm>
            <a:prstGeom prst="rect">
              <a:avLst/>
            </a:prstGeom>
          </p:spPr>
        </p:pic>
      </p:grpSp>
    </p:spTree>
    <p:extLst>
      <p:ext uri="{BB962C8B-B14F-4D97-AF65-F5344CB8AC3E}">
        <p14:creationId xmlns:p14="http://schemas.microsoft.com/office/powerpoint/2010/main" val="2621953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5"/>
          </p:nvPr>
        </p:nvSpPr>
        <p:spPr/>
        <p:txBody>
          <a:bodyPr/>
          <a:lstStyle/>
          <a:p>
            <a:fld id="{DAB910CF-B23D-4FE7-8D06-6070260B8041}" type="slidenum">
              <a:rPr lang="en-US" smtClean="0"/>
              <a:pPr/>
              <a:t>8</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lstStyle/>
          <a:p>
            <a:r>
              <a:rPr lang="en-US" dirty="0"/>
              <a:t>Recorded Events</a:t>
            </a:r>
          </a:p>
        </p:txBody>
      </p:sp>
      <p:sp>
        <p:nvSpPr>
          <p:cNvPr id="6" name="Text Placeholder 5"/>
          <p:cNvSpPr>
            <a:spLocks noGrp="1"/>
          </p:cNvSpPr>
          <p:nvPr>
            <p:ph type="body" sz="quarter" idx="17"/>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6619750" cy="3733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492292"/>
            <a:ext cx="3448050" cy="307995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3024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b="1" u="sng" dirty="0"/>
              <a:t>2 MVAR D-VAR:</a:t>
            </a:r>
            <a:r>
              <a:rPr lang="en-US" dirty="0"/>
              <a:t> 2 MVAR steady state (6 MVAR overload/transient) capability. Will need a separate D-VAR transformer. </a:t>
            </a:r>
            <a:r>
              <a:rPr lang="en-US" dirty="0">
                <a:solidFill>
                  <a:srgbClr val="00B050"/>
                </a:solidFill>
              </a:rPr>
              <a:t>7-9% voltage rebuild</a:t>
            </a:r>
            <a:endParaRPr lang="en-US" dirty="0"/>
          </a:p>
          <a:p>
            <a:pPr marL="457200" indent="-457200">
              <a:buFont typeface="+mj-lt"/>
              <a:buAutoNum type="arabicPeriod"/>
            </a:pPr>
            <a:r>
              <a:rPr lang="en-US" b="1" u="sng" dirty="0"/>
              <a:t>4 MVAR D-VAR:</a:t>
            </a:r>
            <a:r>
              <a:rPr lang="en-US" dirty="0"/>
              <a:t> 4 MVAR steady state (12 MVAR overload/transient) capability. Will need a separate D-VAR transformer. </a:t>
            </a:r>
            <a:r>
              <a:rPr lang="en-US" dirty="0">
                <a:solidFill>
                  <a:srgbClr val="00B050"/>
                </a:solidFill>
              </a:rPr>
              <a:t>15-18% voltage rebuild</a:t>
            </a:r>
          </a:p>
          <a:p>
            <a:pPr marL="457200" indent="-457200">
              <a:buFont typeface="+mj-lt"/>
              <a:buAutoNum type="arabicPeriod"/>
            </a:pPr>
            <a:r>
              <a:rPr lang="en-US" b="1" u="sng" dirty="0"/>
              <a:t>8 MVAR D-VAR:</a:t>
            </a:r>
            <a:r>
              <a:rPr lang="en-US" dirty="0"/>
              <a:t> 8 MVAR steady state (24 MVAR overload/transient) capability. Will need a separate D-VAR transformer. </a:t>
            </a:r>
            <a:r>
              <a:rPr lang="en-US" dirty="0">
                <a:solidFill>
                  <a:srgbClr val="00B050"/>
                </a:solidFill>
              </a:rPr>
              <a:t>30-35% voltage rebuild</a:t>
            </a:r>
            <a:endParaRPr lang="en-US" dirty="0"/>
          </a:p>
          <a:p>
            <a:pPr marL="457200" indent="-457200">
              <a:buFont typeface="+mj-lt"/>
              <a:buAutoNum type="arabicPeriod"/>
            </a:pPr>
            <a:r>
              <a:rPr lang="en-US" b="1" u="sng" dirty="0"/>
              <a:t>Recommended Option – 2 MVAR D-VAR with a Current Limiting Reactor:</a:t>
            </a:r>
            <a:r>
              <a:rPr lang="en-US" dirty="0"/>
              <a:t> Same as option to, but with the addition of the reactor to reduce the fault power to 10 MVA. </a:t>
            </a:r>
            <a:r>
              <a:rPr lang="en-US" dirty="0">
                <a:solidFill>
                  <a:srgbClr val="00B050"/>
                </a:solidFill>
              </a:rPr>
              <a:t>50-55% voltage rebuild</a:t>
            </a:r>
            <a:endParaRPr lang="en-US" b="1" u="sng" dirty="0"/>
          </a:p>
        </p:txBody>
      </p:sp>
      <p:sp>
        <p:nvSpPr>
          <p:cNvPr id="3" name="Slide Number Placeholder 2"/>
          <p:cNvSpPr>
            <a:spLocks noGrp="1"/>
          </p:cNvSpPr>
          <p:nvPr>
            <p:ph type="sldNum" sz="quarter" idx="15"/>
          </p:nvPr>
        </p:nvSpPr>
        <p:spPr/>
        <p:txBody>
          <a:bodyPr/>
          <a:lstStyle/>
          <a:p>
            <a:fld id="{DAB910CF-B23D-4FE7-8D06-6070260B8041}" type="slidenum">
              <a:rPr lang="en-US" smtClean="0"/>
              <a:pPr/>
              <a:t>9</a:t>
            </a:fld>
            <a:endParaRPr lang="en-US"/>
          </a:p>
        </p:txBody>
      </p:sp>
      <p:sp>
        <p:nvSpPr>
          <p:cNvPr id="4" name="Footer Placeholder 3"/>
          <p:cNvSpPr>
            <a:spLocks noGrp="1"/>
          </p:cNvSpPr>
          <p:nvPr>
            <p:ph type="ftr" sz="quarter" idx="16"/>
          </p:nvPr>
        </p:nvSpPr>
        <p:spPr/>
        <p:txBody>
          <a:bodyPr/>
          <a:lstStyle/>
          <a:p>
            <a:r>
              <a:rPr lang="en-US"/>
              <a:t>AMSC Proprietary and Confidential</a:t>
            </a:r>
            <a:endParaRPr lang="en-US" dirty="0"/>
          </a:p>
        </p:txBody>
      </p:sp>
      <p:sp>
        <p:nvSpPr>
          <p:cNvPr id="5" name="Title 4"/>
          <p:cNvSpPr>
            <a:spLocks noGrp="1"/>
          </p:cNvSpPr>
          <p:nvPr>
            <p:ph type="title"/>
          </p:nvPr>
        </p:nvSpPr>
        <p:spPr/>
        <p:txBody>
          <a:bodyPr/>
          <a:lstStyle/>
          <a:p>
            <a:r>
              <a:rPr lang="en-US" dirty="0"/>
              <a:t>Summary of Options</a:t>
            </a:r>
          </a:p>
        </p:txBody>
      </p:sp>
      <p:sp>
        <p:nvSpPr>
          <p:cNvPr id="6" name="Text Placeholder 5"/>
          <p:cNvSpPr>
            <a:spLocks noGrp="1"/>
          </p:cNvSpPr>
          <p:nvPr>
            <p:ph type="body" sz="quarter" idx="17"/>
          </p:nvPr>
        </p:nvSpPr>
        <p:spPr/>
        <p:txBody>
          <a:bodyPr/>
          <a:lstStyle/>
          <a:p>
            <a:r>
              <a:rPr lang="en-US" dirty="0"/>
              <a:t>Model for the Proper Solution</a:t>
            </a:r>
          </a:p>
        </p:txBody>
      </p:sp>
    </p:spTree>
    <p:extLst>
      <p:ext uri="{BB962C8B-B14F-4D97-AF65-F5344CB8AC3E}">
        <p14:creationId xmlns:p14="http://schemas.microsoft.com/office/powerpoint/2010/main" val="2474773238"/>
      </p:ext>
    </p:extLst>
  </p:cSld>
  <p:clrMapOvr>
    <a:masterClrMapping/>
  </p:clrMapOvr>
</p:sld>
</file>

<file path=ppt/theme/theme1.xml><?xml version="1.0" encoding="utf-8"?>
<a:theme xmlns:a="http://schemas.openxmlformats.org/drawingml/2006/main" name="blank">
  <a:themeElements>
    <a:clrScheme name="AMSC">
      <a:dk1>
        <a:srgbClr val="51626F"/>
      </a:dk1>
      <a:lt1>
        <a:srgbClr val="FFFFFF"/>
      </a:lt1>
      <a:dk2>
        <a:srgbClr val="00A099"/>
      </a:dk2>
      <a:lt2>
        <a:srgbClr val="C5D5DE"/>
      </a:lt2>
      <a:accent1>
        <a:srgbClr val="00A0E3"/>
      </a:accent1>
      <a:accent2>
        <a:srgbClr val="8996A0"/>
      </a:accent2>
      <a:accent3>
        <a:srgbClr val="009B3A"/>
      </a:accent3>
      <a:accent4>
        <a:srgbClr val="F96B07"/>
      </a:accent4>
      <a:accent5>
        <a:srgbClr val="822433"/>
      </a:accent5>
      <a:accent6>
        <a:srgbClr val="51626F"/>
      </a:accent6>
      <a:hlink>
        <a:srgbClr val="322882"/>
      </a:hlink>
      <a:folHlink>
        <a:srgbClr val="00A0E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6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97</TotalTime>
  <Words>2562</Words>
  <Application>Microsoft Office PowerPoint</Application>
  <PresentationFormat>On-screen Show (4:3)</PresentationFormat>
  <Paragraphs>394</Paragraphs>
  <Slides>30</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blank</vt:lpstr>
      <vt:lpstr>PQ-IVR Study  </vt:lpstr>
      <vt:lpstr>Needs Assessment</vt:lpstr>
      <vt:lpstr> </vt:lpstr>
      <vt:lpstr> </vt:lpstr>
      <vt:lpstr> </vt:lpstr>
      <vt:lpstr> </vt:lpstr>
      <vt:lpstr> </vt:lpstr>
      <vt:lpstr>Recorded Events</vt:lpstr>
      <vt:lpstr>Summary of Options</vt:lpstr>
      <vt:lpstr>Option 1 – D-VAR (2 MVAR)</vt:lpstr>
      <vt:lpstr>Option 1 – D-VAR STATCOM (2 MVAR)</vt:lpstr>
      <vt:lpstr>Option 2 – D-VAR (4 MVAR)</vt:lpstr>
      <vt:lpstr>Option 2 – D-VAR STATCOM (4 MVAR)</vt:lpstr>
      <vt:lpstr>Option 3 – D-VAR STATCOM (8 MVAR)</vt:lpstr>
      <vt:lpstr>Option 3 – D-VAR STATCOM (8 MVAR)</vt:lpstr>
      <vt:lpstr>Option 4 – D-VAR (2 MVAR) w/CLR</vt:lpstr>
      <vt:lpstr>Typical Dimensions – CLR and Switchgear, and Cap bank for PQ-IVR Applications</vt:lpstr>
      <vt:lpstr>Option 4 – D-VAR STATCOM (2 MVAR) w/CLR</vt:lpstr>
      <vt:lpstr>The D-VAR® STATCOM System </vt:lpstr>
      <vt:lpstr>Modular STATCOM Units</vt:lpstr>
      <vt:lpstr>The D-VAR® STATCOM - Preventive Maintenance</vt:lpstr>
      <vt:lpstr>The D-VAR® STATCOM System - Controller </vt:lpstr>
      <vt:lpstr>AMSC D-VAR® STATCOM Feature  - Overload Capability </vt:lpstr>
      <vt:lpstr>D-VAR® STATCOM Overload</vt:lpstr>
      <vt:lpstr>D-VAR® STATCOM System  Flexible Control Options</vt:lpstr>
      <vt:lpstr>D-VAR® System - Voltage Control</vt:lpstr>
      <vt:lpstr>Detailed Simulation Models </vt:lpstr>
      <vt:lpstr>Example of System Analysis</vt:lpstr>
      <vt:lpstr>PQ-IVR -Independent Phase Operation</vt:lpstr>
      <vt:lpstr>Questions?  </vt:lpstr>
    </vt:vector>
  </TitlesOfParts>
  <Company>AMSC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PQ-IVR Study for Duke Energy-Florida</dc:title>
  <dc:creator>Donmez, Bilgehan</dc:creator>
  <cp:lastModifiedBy>Harave, Sudarshan Tejanag</cp:lastModifiedBy>
  <cp:revision>15</cp:revision>
  <dcterms:created xsi:type="dcterms:W3CDTF">2017-08-01T13:37:56Z</dcterms:created>
  <dcterms:modified xsi:type="dcterms:W3CDTF">2021-03-26T20:25:41Z</dcterms:modified>
</cp:coreProperties>
</file>